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Lst>
  <p:sldSz cx="32399288" cy="39600188"/>
  <p:notesSz cx="6669088" cy="9928225"/>
  <p:defaultTextStyle>
    <a:defPPr>
      <a:defRPr lang="en-US"/>
    </a:defPPr>
    <a:lvl1pPr marL="0" algn="l" defTabSz="3628759" rtl="0" eaLnBrk="1" latinLnBrk="0" hangingPunct="1">
      <a:defRPr sz="7143" kern="1200">
        <a:solidFill>
          <a:schemeClr val="tx1"/>
        </a:solidFill>
        <a:latin typeface="+mn-lt"/>
        <a:ea typeface="+mn-ea"/>
        <a:cs typeface="+mn-cs"/>
      </a:defRPr>
    </a:lvl1pPr>
    <a:lvl2pPr marL="1814380" algn="l" defTabSz="3628759" rtl="0" eaLnBrk="1" latinLnBrk="0" hangingPunct="1">
      <a:defRPr sz="7143" kern="1200">
        <a:solidFill>
          <a:schemeClr val="tx1"/>
        </a:solidFill>
        <a:latin typeface="+mn-lt"/>
        <a:ea typeface="+mn-ea"/>
        <a:cs typeface="+mn-cs"/>
      </a:defRPr>
    </a:lvl2pPr>
    <a:lvl3pPr marL="3628759" algn="l" defTabSz="3628759" rtl="0" eaLnBrk="1" latinLnBrk="0" hangingPunct="1">
      <a:defRPr sz="7143" kern="1200">
        <a:solidFill>
          <a:schemeClr val="tx1"/>
        </a:solidFill>
        <a:latin typeface="+mn-lt"/>
        <a:ea typeface="+mn-ea"/>
        <a:cs typeface="+mn-cs"/>
      </a:defRPr>
    </a:lvl3pPr>
    <a:lvl4pPr marL="5443141" algn="l" defTabSz="3628759" rtl="0" eaLnBrk="1" latinLnBrk="0" hangingPunct="1">
      <a:defRPr sz="7143" kern="1200">
        <a:solidFill>
          <a:schemeClr val="tx1"/>
        </a:solidFill>
        <a:latin typeface="+mn-lt"/>
        <a:ea typeface="+mn-ea"/>
        <a:cs typeface="+mn-cs"/>
      </a:defRPr>
    </a:lvl4pPr>
    <a:lvl5pPr marL="7257521" algn="l" defTabSz="3628759" rtl="0" eaLnBrk="1" latinLnBrk="0" hangingPunct="1">
      <a:defRPr sz="7143" kern="1200">
        <a:solidFill>
          <a:schemeClr val="tx1"/>
        </a:solidFill>
        <a:latin typeface="+mn-lt"/>
        <a:ea typeface="+mn-ea"/>
        <a:cs typeface="+mn-cs"/>
      </a:defRPr>
    </a:lvl5pPr>
    <a:lvl6pPr marL="9071900" algn="l" defTabSz="3628759" rtl="0" eaLnBrk="1" latinLnBrk="0" hangingPunct="1">
      <a:defRPr sz="7143" kern="1200">
        <a:solidFill>
          <a:schemeClr val="tx1"/>
        </a:solidFill>
        <a:latin typeface="+mn-lt"/>
        <a:ea typeface="+mn-ea"/>
        <a:cs typeface="+mn-cs"/>
      </a:defRPr>
    </a:lvl6pPr>
    <a:lvl7pPr marL="10886280" algn="l" defTabSz="3628759" rtl="0" eaLnBrk="1" latinLnBrk="0" hangingPunct="1">
      <a:defRPr sz="7143" kern="1200">
        <a:solidFill>
          <a:schemeClr val="tx1"/>
        </a:solidFill>
        <a:latin typeface="+mn-lt"/>
        <a:ea typeface="+mn-ea"/>
        <a:cs typeface="+mn-cs"/>
      </a:defRPr>
    </a:lvl7pPr>
    <a:lvl8pPr marL="12700660" algn="l" defTabSz="3628759" rtl="0" eaLnBrk="1" latinLnBrk="0" hangingPunct="1">
      <a:defRPr sz="7143" kern="1200">
        <a:solidFill>
          <a:schemeClr val="tx1"/>
        </a:solidFill>
        <a:latin typeface="+mn-lt"/>
        <a:ea typeface="+mn-ea"/>
        <a:cs typeface="+mn-cs"/>
      </a:defRPr>
    </a:lvl8pPr>
    <a:lvl9pPr marL="14515040" algn="l" defTabSz="3628759" rtl="0" eaLnBrk="1" latinLnBrk="0" hangingPunct="1">
      <a:defRPr sz="714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72" userDrawn="1">
          <p15:clr>
            <a:srgbClr val="A4A3A4"/>
          </p15:clr>
        </p15:guide>
        <p15:guide id="2" pos="102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40"/>
    <p:restoredTop sz="95934"/>
  </p:normalViewPr>
  <p:slideViewPr>
    <p:cSldViewPr snapToGrid="0" snapToObjects="1">
      <p:cViewPr>
        <p:scale>
          <a:sx n="30" d="100"/>
          <a:sy n="30" d="100"/>
        </p:scale>
        <p:origin x="516" y="-3960"/>
      </p:cViewPr>
      <p:guideLst>
        <p:guide orient="horz" pos="12472"/>
        <p:guide pos="102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29951" y="6480867"/>
            <a:ext cx="27539395" cy="13786732"/>
          </a:xfrm>
        </p:spPr>
        <p:txBody>
          <a:bodyPr anchor="b"/>
          <a:lstStyle>
            <a:lvl1pPr algn="ctr">
              <a:defRPr sz="21259"/>
            </a:lvl1pPr>
          </a:lstStyle>
          <a:p>
            <a:r>
              <a:rPr lang="en-US"/>
              <a:t>Click to edit Master title style</a:t>
            </a:r>
            <a:endParaRPr lang="en-US" dirty="0"/>
          </a:p>
        </p:txBody>
      </p:sp>
      <p:sp>
        <p:nvSpPr>
          <p:cNvPr id="3" name="Subtitle 2"/>
          <p:cNvSpPr>
            <a:spLocks noGrp="1"/>
          </p:cNvSpPr>
          <p:nvPr>
            <p:ph type="subTitle" idx="1"/>
          </p:nvPr>
        </p:nvSpPr>
        <p:spPr>
          <a:xfrm>
            <a:off x="4049914" y="20799270"/>
            <a:ext cx="24299467" cy="9560876"/>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459653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90956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3" y="2108347"/>
            <a:ext cx="6986096" cy="335593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27454" y="2108347"/>
            <a:ext cx="20553298" cy="335593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2116141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686557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10578" y="9872561"/>
            <a:ext cx="27944386" cy="16472575"/>
          </a:xfrm>
        </p:spPr>
        <p:txBody>
          <a:bodyPr anchor="b"/>
          <a:lstStyle>
            <a:lvl1pPr>
              <a:defRPr sz="21259"/>
            </a:lvl1pPr>
          </a:lstStyle>
          <a:p>
            <a:r>
              <a:rPr lang="en-US"/>
              <a:t>Click to edit Master title style</a:t>
            </a:r>
            <a:endParaRPr lang="en-US" dirty="0"/>
          </a:p>
        </p:txBody>
      </p:sp>
      <p:sp>
        <p:nvSpPr>
          <p:cNvPr id="3" name="Text Placeholder 2"/>
          <p:cNvSpPr>
            <a:spLocks noGrp="1"/>
          </p:cNvSpPr>
          <p:nvPr>
            <p:ph type="body" idx="1"/>
          </p:nvPr>
        </p:nvSpPr>
        <p:spPr>
          <a:xfrm>
            <a:off x="2210578" y="26500971"/>
            <a:ext cx="27944386" cy="8662538"/>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384D3-BD68-D045-BB96-14DF123A789F}" type="datetimeFigureOut">
              <a:rPr lang="en-US" smtClean="0"/>
              <a:t>5/14/2026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328590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27455" y="10541718"/>
            <a:ext cx="13769697" cy="25125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402143" y="10541718"/>
            <a:ext cx="13769697" cy="251259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F384D3-BD68-D045-BB96-14DF123A789F}"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80109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108354"/>
            <a:ext cx="27944386" cy="765420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31675" y="9707550"/>
            <a:ext cx="13706416" cy="4757520"/>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a:t>Click to edit Master text styles</a:t>
            </a:r>
          </a:p>
        </p:txBody>
      </p:sp>
      <p:sp>
        <p:nvSpPr>
          <p:cNvPr id="4" name="Content Placeholder 3"/>
          <p:cNvSpPr>
            <a:spLocks noGrp="1"/>
          </p:cNvSpPr>
          <p:nvPr>
            <p:ph sz="half" idx="2"/>
          </p:nvPr>
        </p:nvSpPr>
        <p:spPr>
          <a:xfrm>
            <a:off x="2231675" y="14465070"/>
            <a:ext cx="13706416" cy="2127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402143" y="9707550"/>
            <a:ext cx="13773918" cy="4757520"/>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n-US"/>
              <a:t>Click to edit Master text styles</a:t>
            </a:r>
          </a:p>
        </p:txBody>
      </p:sp>
      <p:sp>
        <p:nvSpPr>
          <p:cNvPr id="6" name="Content Placeholder 5"/>
          <p:cNvSpPr>
            <a:spLocks noGrp="1"/>
          </p:cNvSpPr>
          <p:nvPr>
            <p:ph sz="quarter" idx="4"/>
          </p:nvPr>
        </p:nvSpPr>
        <p:spPr>
          <a:xfrm>
            <a:off x="16402143" y="14465070"/>
            <a:ext cx="13773918" cy="2127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F384D3-BD68-D045-BB96-14DF123A789F}" type="datetimeFigureOut">
              <a:rPr lang="en-US" smtClean="0"/>
              <a:t>5/14/2026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2079284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F384D3-BD68-D045-BB96-14DF123A789F}" type="datetimeFigureOut">
              <a:rPr lang="en-US" smtClean="0"/>
              <a:t>5/14/2026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528346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384D3-BD68-D045-BB96-14DF123A789F}" type="datetimeFigureOut">
              <a:rPr lang="en-US" smtClean="0"/>
              <a:t>5/14/2026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77198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640014"/>
            <a:ext cx="10449614" cy="9240044"/>
          </a:xfrm>
        </p:spPr>
        <p:txBody>
          <a:bodyPr anchor="b"/>
          <a:lstStyle>
            <a:lvl1pPr>
              <a:defRPr sz="11338"/>
            </a:lvl1pPr>
          </a:lstStyle>
          <a:p>
            <a:r>
              <a:rPr lang="en-US"/>
              <a:t>Click to edit Master title style</a:t>
            </a:r>
            <a:endParaRPr lang="en-US" dirty="0"/>
          </a:p>
        </p:txBody>
      </p:sp>
      <p:sp>
        <p:nvSpPr>
          <p:cNvPr id="3" name="Content Placeholder 2"/>
          <p:cNvSpPr>
            <a:spLocks noGrp="1"/>
          </p:cNvSpPr>
          <p:nvPr>
            <p:ph idx="1"/>
          </p:nvPr>
        </p:nvSpPr>
        <p:spPr>
          <a:xfrm>
            <a:off x="13773920" y="5701705"/>
            <a:ext cx="16402139" cy="28141800"/>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31671" y="11880056"/>
            <a:ext cx="10449614" cy="22009274"/>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a:t>Click to edit Master text styles</a:t>
            </a:r>
          </a:p>
        </p:txBody>
      </p:sp>
      <p:sp>
        <p:nvSpPr>
          <p:cNvPr id="5" name="Date Placeholder 4"/>
          <p:cNvSpPr>
            <a:spLocks noGrp="1"/>
          </p:cNvSpPr>
          <p:nvPr>
            <p:ph type="dt" sz="half" idx="10"/>
          </p:nvPr>
        </p:nvSpPr>
        <p:spPr/>
        <p:txBody>
          <a:bodyPr/>
          <a:lstStyle/>
          <a:p>
            <a:fld id="{CEF384D3-BD68-D045-BB96-14DF123A789F}"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40308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640014"/>
            <a:ext cx="10449614" cy="9240044"/>
          </a:xfrm>
        </p:spPr>
        <p:txBody>
          <a:bodyPr anchor="b"/>
          <a:lstStyle>
            <a:lvl1pPr>
              <a:defRPr sz="11338"/>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73920" y="5701705"/>
            <a:ext cx="16402139" cy="28141800"/>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231671" y="11880056"/>
            <a:ext cx="10449614" cy="22009274"/>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n-US"/>
              <a:t>Click to edit Master text styles</a:t>
            </a:r>
          </a:p>
        </p:txBody>
      </p:sp>
      <p:sp>
        <p:nvSpPr>
          <p:cNvPr id="5" name="Date Placeholder 4"/>
          <p:cNvSpPr>
            <a:spLocks noGrp="1"/>
          </p:cNvSpPr>
          <p:nvPr>
            <p:ph type="dt" sz="half" idx="10"/>
          </p:nvPr>
        </p:nvSpPr>
        <p:spPr/>
        <p:txBody>
          <a:bodyPr/>
          <a:lstStyle/>
          <a:p>
            <a:fld id="{CEF384D3-BD68-D045-BB96-14DF123A789F}" type="datetimeFigureOut">
              <a:rPr lang="en-US" smtClean="0"/>
              <a:t>5/14/2026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t>‹#›</a:t>
            </a:fld>
            <a:endParaRPr lang="en-US"/>
          </a:p>
        </p:txBody>
      </p:sp>
    </p:spTree>
    <p:extLst>
      <p:ext uri="{BB962C8B-B14F-4D97-AF65-F5344CB8AC3E}">
        <p14:creationId xmlns:p14="http://schemas.microsoft.com/office/powerpoint/2010/main" val="1463499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2" y="2108354"/>
            <a:ext cx="27944386" cy="765420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27452" y="10541718"/>
            <a:ext cx="27944386" cy="251259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27451" y="36703519"/>
            <a:ext cx="7289840" cy="2108343"/>
          </a:xfrm>
          <a:prstGeom prst="rect">
            <a:avLst/>
          </a:prstGeom>
        </p:spPr>
        <p:txBody>
          <a:bodyPr vert="horz" lIns="91440" tIns="45720" rIns="91440" bIns="45720" rtlCol="0" anchor="ctr"/>
          <a:lstStyle>
            <a:lvl1pPr algn="l">
              <a:defRPr sz="4252">
                <a:solidFill>
                  <a:schemeClr val="tx1">
                    <a:tint val="75000"/>
                  </a:schemeClr>
                </a:solidFill>
              </a:defRPr>
            </a:lvl1pPr>
          </a:lstStyle>
          <a:p>
            <a:fld id="{CEF384D3-BD68-D045-BB96-14DF123A789F}" type="datetimeFigureOut">
              <a:rPr lang="en-US" smtClean="0"/>
              <a:t>5/14/2026</a:t>
            </a:fld>
            <a:endParaRPr lang="en-US"/>
          </a:p>
        </p:txBody>
      </p:sp>
      <p:sp>
        <p:nvSpPr>
          <p:cNvPr id="5" name="Footer Placeholder 4"/>
          <p:cNvSpPr>
            <a:spLocks noGrp="1"/>
          </p:cNvSpPr>
          <p:nvPr>
            <p:ph type="ftr" sz="quarter" idx="3"/>
          </p:nvPr>
        </p:nvSpPr>
        <p:spPr>
          <a:xfrm>
            <a:off x="10732265" y="36703519"/>
            <a:ext cx="10934760" cy="2108343"/>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2881997" y="36703519"/>
            <a:ext cx="7289840" cy="2108343"/>
          </a:xfrm>
          <a:prstGeom prst="rect">
            <a:avLst/>
          </a:prstGeom>
        </p:spPr>
        <p:txBody>
          <a:bodyPr vert="horz" lIns="91440" tIns="45720" rIns="91440" bIns="45720" rtlCol="0" anchor="ctr"/>
          <a:lstStyle>
            <a:lvl1pPr algn="r">
              <a:defRPr sz="4252">
                <a:solidFill>
                  <a:schemeClr val="tx1">
                    <a:tint val="75000"/>
                  </a:schemeClr>
                </a:solidFill>
              </a:defRPr>
            </a:lvl1pPr>
          </a:lstStyle>
          <a:p>
            <a:fld id="{F6206C09-6F33-3B4A-ACD9-EC8B621BEFB0}" type="slidenum">
              <a:rPr lang="en-US" smtClean="0"/>
              <a:t>‹#›</a:t>
            </a:fld>
            <a:endParaRPr lang="en-US"/>
          </a:p>
        </p:txBody>
      </p:sp>
    </p:spTree>
    <p:extLst>
      <p:ext uri="{BB962C8B-B14F-4D97-AF65-F5344CB8AC3E}">
        <p14:creationId xmlns:p14="http://schemas.microsoft.com/office/powerpoint/2010/main" val="8671555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2888" y="5900769"/>
            <a:ext cx="32396400" cy="0"/>
          </a:xfrm>
          <a:prstGeom prst="line">
            <a:avLst/>
          </a:prstGeom>
          <a:ln w="1270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91896" y="6550353"/>
            <a:ext cx="28776842" cy="2862322"/>
          </a:xfrm>
          <a:prstGeom prst="rect">
            <a:avLst/>
          </a:prstGeom>
          <a:noFill/>
        </p:spPr>
        <p:txBody>
          <a:bodyPr wrap="square" rtlCol="0">
            <a:spAutoFit/>
          </a:bodyPr>
          <a:lstStyle/>
          <a:p>
            <a:pPr algn="ctr"/>
            <a:r>
              <a:rPr lang="en-US" sz="6000" b="1" dirty="0" smtClean="0">
                <a:latin typeface="Arial" charset="0"/>
                <a:ea typeface="Arial" charset="0"/>
                <a:cs typeface="Arial" charset="0"/>
              </a:rPr>
              <a:t>CERCETĂRI PRIVIND DINAMICA CANTITATIVĂ A LACTAȚIEI, CALITĂȚII LAPTELUI ȘI EFICIENȚA ECONOMICĂ LA BIVOLIȚE CRESCUTE ÎN DOUĂ SISTEME DE FURAJARE</a:t>
            </a:r>
            <a:endParaRPr lang="en-US" sz="6000" b="1" dirty="0">
              <a:solidFill>
                <a:srgbClr val="FF0000"/>
              </a:solidFill>
              <a:latin typeface="Arial" charset="0"/>
              <a:ea typeface="Arial" charset="0"/>
              <a:cs typeface="Arial" charset="0"/>
            </a:endParaRPr>
          </a:p>
        </p:txBody>
      </p:sp>
      <p:sp>
        <p:nvSpPr>
          <p:cNvPr id="19" name="TextBox 18"/>
          <p:cNvSpPr txBox="1"/>
          <p:nvPr/>
        </p:nvSpPr>
        <p:spPr>
          <a:xfrm>
            <a:off x="1708376" y="9708581"/>
            <a:ext cx="28359197" cy="646331"/>
          </a:xfrm>
          <a:prstGeom prst="rect">
            <a:avLst/>
          </a:prstGeom>
          <a:noFill/>
        </p:spPr>
        <p:txBody>
          <a:bodyPr wrap="square" rtlCol="0">
            <a:spAutoFit/>
          </a:bodyPr>
          <a:lstStyle/>
          <a:p>
            <a:pPr algn="r"/>
            <a:r>
              <a:rPr lang="ro-RO" sz="3600" b="1" dirty="0">
                <a:latin typeface="Arial" charset="0"/>
                <a:ea typeface="Arial" charset="0"/>
                <a:cs typeface="Arial" charset="0"/>
              </a:rPr>
              <a:t>MOLDOVAN </a:t>
            </a:r>
            <a:r>
              <a:rPr lang="ro-RO" sz="3600" b="1" dirty="0" smtClean="0">
                <a:latin typeface="Arial" charset="0"/>
                <a:ea typeface="Arial" charset="0"/>
                <a:cs typeface="Arial" charset="0"/>
              </a:rPr>
              <a:t>Mădălina, </a:t>
            </a:r>
            <a:r>
              <a:rPr lang="ro-RO" sz="3600" b="1" dirty="0">
                <a:latin typeface="Arial" charset="0"/>
                <a:ea typeface="Arial" charset="0"/>
                <a:cs typeface="Arial" charset="0"/>
              </a:rPr>
              <a:t>CHIOREAN </a:t>
            </a:r>
            <a:r>
              <a:rPr lang="ro-RO" sz="3600" b="1" dirty="0" smtClean="0">
                <a:latin typeface="Arial" charset="0"/>
                <a:ea typeface="Arial" charset="0"/>
                <a:cs typeface="Arial" charset="0"/>
              </a:rPr>
              <a:t>Remus, </a:t>
            </a:r>
            <a:r>
              <a:rPr lang="ro-RO" sz="3600" b="1" dirty="0">
                <a:latin typeface="Arial" charset="0"/>
                <a:ea typeface="Arial" charset="0"/>
                <a:cs typeface="Arial" charset="0"/>
              </a:rPr>
              <a:t>BOTA </a:t>
            </a:r>
            <a:r>
              <a:rPr lang="ro-RO" sz="3600" b="1" dirty="0" smtClean="0">
                <a:latin typeface="Arial" charset="0"/>
                <a:ea typeface="Arial" charset="0"/>
                <a:cs typeface="Arial" charset="0"/>
              </a:rPr>
              <a:t>Adrian</a:t>
            </a:r>
            <a:endParaRPr lang="ro-RO" sz="3600" b="1" dirty="0">
              <a:latin typeface="Arial" charset="0"/>
              <a:ea typeface="Arial" charset="0"/>
              <a:cs typeface="Arial" charset="0"/>
            </a:endParaRPr>
          </a:p>
        </p:txBody>
      </p:sp>
      <p:sp>
        <p:nvSpPr>
          <p:cNvPr id="20" name="TextBox 19"/>
          <p:cNvSpPr txBox="1"/>
          <p:nvPr/>
        </p:nvSpPr>
        <p:spPr>
          <a:xfrm>
            <a:off x="1765319" y="10711009"/>
            <a:ext cx="28161910" cy="2185214"/>
          </a:xfrm>
          <a:prstGeom prst="rect">
            <a:avLst/>
          </a:prstGeom>
          <a:noFill/>
        </p:spPr>
        <p:txBody>
          <a:bodyPr wrap="square" rtlCol="0">
            <a:spAutoFit/>
          </a:bodyPr>
          <a:lstStyle/>
          <a:p>
            <a:r>
              <a:rPr lang="ro-RO" sz="4000" b="1" dirty="0" smtClean="0">
                <a:latin typeface="Arial" charset="0"/>
                <a:ea typeface="Arial" charset="0"/>
                <a:cs typeface="Arial" charset="0"/>
              </a:rPr>
              <a:t>INTRODUCERE</a:t>
            </a:r>
          </a:p>
          <a:p>
            <a:pPr algn="just"/>
            <a:r>
              <a:rPr lang="en-US" sz="3200" dirty="0" err="1" smtClean="0">
                <a:latin typeface="Arial" charset="0"/>
                <a:ea typeface="Arial" charset="0"/>
                <a:cs typeface="Arial" charset="0"/>
              </a:rPr>
              <a:t>Bivoliț</a:t>
            </a:r>
            <a:r>
              <a:rPr lang="ro-RO" sz="3200" dirty="0" smtClean="0">
                <a:latin typeface="Arial" charset="0"/>
                <a:ea typeface="Arial" charset="0"/>
                <a:cs typeface="Arial" charset="0"/>
              </a:rPr>
              <a:t>ele</a:t>
            </a:r>
            <a:r>
              <a:rPr lang="en-US" sz="3200" dirty="0" smtClean="0">
                <a:latin typeface="Arial" charset="0"/>
                <a:ea typeface="Arial" charset="0"/>
                <a:cs typeface="Arial" charset="0"/>
              </a:rPr>
              <a:t> </a:t>
            </a:r>
            <a:r>
              <a:rPr lang="en-US" sz="3200" dirty="0" err="1">
                <a:latin typeface="Arial" charset="0"/>
                <a:ea typeface="Arial" charset="0"/>
                <a:cs typeface="Arial" charset="0"/>
              </a:rPr>
              <a:t>valorifică</a:t>
            </a:r>
            <a:r>
              <a:rPr lang="en-US" sz="3200" dirty="0">
                <a:latin typeface="Arial" charset="0"/>
                <a:ea typeface="Arial" charset="0"/>
                <a:cs typeface="Arial" charset="0"/>
              </a:rPr>
              <a:t> </a:t>
            </a:r>
            <a:r>
              <a:rPr lang="en-US" sz="3200" dirty="0" err="1">
                <a:latin typeface="Arial" charset="0"/>
                <a:ea typeface="Arial" charset="0"/>
                <a:cs typeface="Arial" charset="0"/>
              </a:rPr>
              <a:t>eficient</a:t>
            </a:r>
            <a:r>
              <a:rPr lang="en-US" sz="3200" dirty="0">
                <a:latin typeface="Arial" charset="0"/>
                <a:ea typeface="Arial" charset="0"/>
                <a:cs typeface="Arial" charset="0"/>
              </a:rPr>
              <a:t> </a:t>
            </a:r>
            <a:r>
              <a:rPr lang="en-US" sz="3200" dirty="0" err="1">
                <a:latin typeface="Arial" charset="0"/>
                <a:ea typeface="Arial" charset="0"/>
                <a:cs typeface="Arial" charset="0"/>
              </a:rPr>
              <a:t>pajiștile</a:t>
            </a:r>
            <a:r>
              <a:rPr lang="en-US" sz="3200" dirty="0">
                <a:latin typeface="Arial" charset="0"/>
                <a:ea typeface="Arial" charset="0"/>
                <a:cs typeface="Arial" charset="0"/>
              </a:rPr>
              <a:t> </a:t>
            </a:r>
            <a:r>
              <a:rPr lang="en-US" sz="3200" dirty="0" err="1">
                <a:latin typeface="Arial" charset="0"/>
                <a:ea typeface="Arial" charset="0"/>
                <a:cs typeface="Arial" charset="0"/>
              </a:rPr>
              <a:t>și</a:t>
            </a:r>
            <a:r>
              <a:rPr lang="en-US" sz="3200" dirty="0">
                <a:latin typeface="Arial" charset="0"/>
                <a:ea typeface="Arial" charset="0"/>
                <a:cs typeface="Arial" charset="0"/>
              </a:rPr>
              <a:t> </a:t>
            </a:r>
            <a:r>
              <a:rPr lang="en-US" sz="3200" dirty="0" err="1">
                <a:latin typeface="Arial" charset="0"/>
                <a:ea typeface="Arial" charset="0"/>
                <a:cs typeface="Arial" charset="0"/>
              </a:rPr>
              <a:t>resursele</a:t>
            </a:r>
            <a:r>
              <a:rPr lang="en-US" sz="3200" dirty="0">
                <a:latin typeface="Arial" charset="0"/>
                <a:ea typeface="Arial" charset="0"/>
                <a:cs typeface="Arial" charset="0"/>
              </a:rPr>
              <a:t> </a:t>
            </a:r>
            <a:r>
              <a:rPr lang="en-US" sz="3200" dirty="0" err="1">
                <a:latin typeface="Arial" charset="0"/>
                <a:ea typeface="Arial" charset="0"/>
                <a:cs typeface="Arial" charset="0"/>
              </a:rPr>
              <a:t>furajere</a:t>
            </a:r>
            <a:r>
              <a:rPr lang="en-US" sz="3200" dirty="0">
                <a:latin typeface="Arial" charset="0"/>
                <a:ea typeface="Arial" charset="0"/>
                <a:cs typeface="Arial" charset="0"/>
              </a:rPr>
              <a:t> locale, </a:t>
            </a:r>
            <a:r>
              <a:rPr lang="en-US" sz="3200" dirty="0" err="1">
                <a:latin typeface="Arial" charset="0"/>
                <a:ea typeface="Arial" charset="0"/>
                <a:cs typeface="Arial" charset="0"/>
              </a:rPr>
              <a:t>iar</a:t>
            </a:r>
            <a:r>
              <a:rPr lang="en-US" sz="3200" dirty="0">
                <a:latin typeface="Arial" charset="0"/>
                <a:ea typeface="Arial" charset="0"/>
                <a:cs typeface="Arial" charset="0"/>
              </a:rPr>
              <a:t> </a:t>
            </a:r>
            <a:r>
              <a:rPr lang="en-US" sz="3200" dirty="0" err="1">
                <a:latin typeface="Arial" charset="0"/>
                <a:ea typeface="Arial" charset="0"/>
                <a:cs typeface="Arial" charset="0"/>
              </a:rPr>
              <a:t>laptele</a:t>
            </a:r>
            <a:r>
              <a:rPr lang="en-US" sz="3200" dirty="0">
                <a:latin typeface="Arial" charset="0"/>
                <a:ea typeface="Arial" charset="0"/>
                <a:cs typeface="Arial" charset="0"/>
              </a:rPr>
              <a:t> </a:t>
            </a:r>
            <a:r>
              <a:rPr lang="ro-RO" sz="3200" dirty="0" smtClean="0">
                <a:latin typeface="Arial" charset="0"/>
                <a:ea typeface="Arial" charset="0"/>
                <a:cs typeface="Arial" charset="0"/>
              </a:rPr>
              <a:t>lor</a:t>
            </a:r>
            <a:r>
              <a:rPr lang="en-US" sz="3200" dirty="0" smtClean="0">
                <a:latin typeface="Arial" charset="0"/>
                <a:ea typeface="Arial" charset="0"/>
                <a:cs typeface="Arial" charset="0"/>
              </a:rPr>
              <a:t> </a:t>
            </a:r>
            <a:r>
              <a:rPr lang="en-US" sz="3200" dirty="0">
                <a:latin typeface="Arial" charset="0"/>
                <a:ea typeface="Arial" charset="0"/>
                <a:cs typeface="Arial" charset="0"/>
              </a:rPr>
              <a:t>are un </a:t>
            </a:r>
            <a:r>
              <a:rPr lang="en-US" sz="3200" dirty="0" err="1">
                <a:latin typeface="Arial" charset="0"/>
                <a:ea typeface="Arial" charset="0"/>
                <a:cs typeface="Arial" charset="0"/>
              </a:rPr>
              <a:t>conținut</a:t>
            </a:r>
            <a:r>
              <a:rPr lang="en-US" sz="3200" dirty="0">
                <a:latin typeface="Arial" charset="0"/>
                <a:ea typeface="Arial" charset="0"/>
                <a:cs typeface="Arial" charset="0"/>
              </a:rPr>
              <a:t> </a:t>
            </a:r>
            <a:r>
              <a:rPr lang="en-US" sz="3200" dirty="0" err="1">
                <a:latin typeface="Arial" charset="0"/>
                <a:ea typeface="Arial" charset="0"/>
                <a:cs typeface="Arial" charset="0"/>
              </a:rPr>
              <a:t>ridicat</a:t>
            </a:r>
            <a:r>
              <a:rPr lang="en-US" sz="3200" dirty="0">
                <a:latin typeface="Arial" charset="0"/>
                <a:ea typeface="Arial" charset="0"/>
                <a:cs typeface="Arial" charset="0"/>
              </a:rPr>
              <a:t> de </a:t>
            </a:r>
            <a:r>
              <a:rPr lang="en-US" sz="3200" dirty="0" err="1">
                <a:latin typeface="Arial" charset="0"/>
                <a:ea typeface="Arial" charset="0"/>
                <a:cs typeface="Arial" charset="0"/>
              </a:rPr>
              <a:t>grăsime</a:t>
            </a:r>
            <a:r>
              <a:rPr lang="en-US" sz="3200" dirty="0">
                <a:latin typeface="Arial" charset="0"/>
                <a:ea typeface="Arial" charset="0"/>
                <a:cs typeface="Arial" charset="0"/>
              </a:rPr>
              <a:t> </a:t>
            </a:r>
            <a:r>
              <a:rPr lang="en-US" sz="3200" dirty="0" err="1">
                <a:latin typeface="Arial" charset="0"/>
                <a:ea typeface="Arial" charset="0"/>
                <a:cs typeface="Arial" charset="0"/>
              </a:rPr>
              <a:t>și</a:t>
            </a:r>
            <a:r>
              <a:rPr lang="en-US" sz="3200" dirty="0">
                <a:latin typeface="Arial" charset="0"/>
                <a:ea typeface="Arial" charset="0"/>
                <a:cs typeface="Arial" charset="0"/>
              </a:rPr>
              <a:t> </a:t>
            </a:r>
            <a:r>
              <a:rPr lang="en-US" sz="3200" dirty="0" err="1">
                <a:latin typeface="Arial" charset="0"/>
                <a:ea typeface="Arial" charset="0"/>
                <a:cs typeface="Arial" charset="0"/>
              </a:rPr>
              <a:t>proteină</a:t>
            </a:r>
            <a:r>
              <a:rPr lang="en-US" sz="3200" dirty="0">
                <a:latin typeface="Arial" charset="0"/>
                <a:ea typeface="Arial" charset="0"/>
                <a:cs typeface="Arial" charset="0"/>
              </a:rPr>
              <a:t>. </a:t>
            </a:r>
            <a:r>
              <a:rPr lang="en-US" sz="3200" dirty="0" err="1">
                <a:latin typeface="Arial" charset="0"/>
                <a:ea typeface="Arial" charset="0"/>
                <a:cs typeface="Arial" charset="0"/>
              </a:rPr>
              <a:t>Performanțele</a:t>
            </a:r>
            <a:r>
              <a:rPr lang="en-US" sz="3200" dirty="0">
                <a:latin typeface="Arial" charset="0"/>
                <a:ea typeface="Arial" charset="0"/>
                <a:cs typeface="Arial" charset="0"/>
              </a:rPr>
              <a:t> productive </a:t>
            </a:r>
            <a:r>
              <a:rPr lang="en-US" sz="3200" dirty="0" err="1">
                <a:latin typeface="Arial" charset="0"/>
                <a:ea typeface="Arial" charset="0"/>
                <a:cs typeface="Arial" charset="0"/>
              </a:rPr>
              <a:t>sunt</a:t>
            </a:r>
            <a:r>
              <a:rPr lang="en-US" sz="3200" dirty="0">
                <a:latin typeface="Arial" charset="0"/>
                <a:ea typeface="Arial" charset="0"/>
                <a:cs typeface="Arial" charset="0"/>
              </a:rPr>
              <a:t> </a:t>
            </a:r>
            <a:r>
              <a:rPr lang="en-US" sz="3200" dirty="0" err="1">
                <a:latin typeface="Arial" charset="0"/>
                <a:ea typeface="Arial" charset="0"/>
                <a:cs typeface="Arial" charset="0"/>
              </a:rPr>
              <a:t>influențate</a:t>
            </a:r>
            <a:r>
              <a:rPr lang="en-US" sz="3200" dirty="0">
                <a:latin typeface="Arial" charset="0"/>
                <a:ea typeface="Arial" charset="0"/>
                <a:cs typeface="Arial" charset="0"/>
              </a:rPr>
              <a:t> de </a:t>
            </a:r>
            <a:r>
              <a:rPr lang="en-US" sz="3200" dirty="0" err="1">
                <a:latin typeface="Arial" charset="0"/>
                <a:ea typeface="Arial" charset="0"/>
                <a:cs typeface="Arial" charset="0"/>
              </a:rPr>
              <a:t>sistemul</a:t>
            </a:r>
            <a:r>
              <a:rPr lang="en-US" sz="3200" dirty="0">
                <a:latin typeface="Arial" charset="0"/>
                <a:ea typeface="Arial" charset="0"/>
                <a:cs typeface="Arial" charset="0"/>
              </a:rPr>
              <a:t> de </a:t>
            </a:r>
            <a:r>
              <a:rPr lang="en-US" sz="3200" dirty="0" err="1">
                <a:latin typeface="Arial" charset="0"/>
                <a:ea typeface="Arial" charset="0"/>
                <a:cs typeface="Arial" charset="0"/>
              </a:rPr>
              <a:t>întreținere</a:t>
            </a:r>
            <a:r>
              <a:rPr lang="en-US" sz="3200" dirty="0">
                <a:latin typeface="Arial" charset="0"/>
                <a:ea typeface="Arial" charset="0"/>
                <a:cs typeface="Arial" charset="0"/>
              </a:rPr>
              <a:t> </a:t>
            </a:r>
            <a:r>
              <a:rPr lang="en-US" sz="3200" dirty="0" err="1">
                <a:latin typeface="Arial" charset="0"/>
                <a:ea typeface="Arial" charset="0"/>
                <a:cs typeface="Arial" charset="0"/>
              </a:rPr>
              <a:t>și</a:t>
            </a:r>
            <a:r>
              <a:rPr lang="en-US" sz="3200" dirty="0">
                <a:latin typeface="Arial" charset="0"/>
                <a:ea typeface="Arial" charset="0"/>
                <a:cs typeface="Arial" charset="0"/>
              </a:rPr>
              <a:t> </a:t>
            </a:r>
            <a:r>
              <a:rPr lang="en-US" sz="3200" dirty="0" err="1">
                <a:latin typeface="Arial" charset="0"/>
                <a:ea typeface="Arial" charset="0"/>
                <a:cs typeface="Arial" charset="0"/>
              </a:rPr>
              <a:t>nivelul</a:t>
            </a:r>
            <a:r>
              <a:rPr lang="en-US" sz="3200" dirty="0">
                <a:latin typeface="Arial" charset="0"/>
                <a:ea typeface="Arial" charset="0"/>
                <a:cs typeface="Arial" charset="0"/>
              </a:rPr>
              <a:t> </a:t>
            </a:r>
            <a:r>
              <a:rPr lang="en-US" sz="3200" dirty="0" err="1">
                <a:latin typeface="Arial" charset="0"/>
                <a:ea typeface="Arial" charset="0"/>
                <a:cs typeface="Arial" charset="0"/>
              </a:rPr>
              <a:t>nutrițional</a:t>
            </a:r>
            <a:r>
              <a:rPr lang="en-US" sz="3200" dirty="0">
                <a:latin typeface="Arial" charset="0"/>
                <a:ea typeface="Arial" charset="0"/>
                <a:cs typeface="Arial" charset="0"/>
              </a:rPr>
              <a:t>. </a:t>
            </a:r>
            <a:r>
              <a:rPr lang="en-US" sz="3200" dirty="0" err="1">
                <a:latin typeface="Arial" charset="0"/>
                <a:ea typeface="Arial" charset="0"/>
                <a:cs typeface="Arial" charset="0"/>
              </a:rPr>
              <a:t>Studiul</a:t>
            </a:r>
            <a:r>
              <a:rPr lang="en-US" sz="3200" dirty="0">
                <a:latin typeface="Arial" charset="0"/>
                <a:ea typeface="Arial" charset="0"/>
                <a:cs typeface="Arial" charset="0"/>
              </a:rPr>
              <a:t> a </a:t>
            </a:r>
            <a:r>
              <a:rPr lang="en-US" sz="3200" dirty="0" err="1">
                <a:latin typeface="Arial" charset="0"/>
                <a:ea typeface="Arial" charset="0"/>
                <a:cs typeface="Arial" charset="0"/>
              </a:rPr>
              <a:t>evaluat</a:t>
            </a:r>
            <a:r>
              <a:rPr lang="en-US" sz="3200" dirty="0">
                <a:latin typeface="Arial" charset="0"/>
                <a:ea typeface="Arial" charset="0"/>
                <a:cs typeface="Arial" charset="0"/>
              </a:rPr>
              <a:t> </a:t>
            </a:r>
            <a:r>
              <a:rPr lang="en-US" sz="3200" dirty="0" err="1">
                <a:latin typeface="Arial" charset="0"/>
                <a:ea typeface="Arial" charset="0"/>
                <a:cs typeface="Arial" charset="0"/>
              </a:rPr>
              <a:t>efectul</a:t>
            </a:r>
            <a:r>
              <a:rPr lang="en-US" sz="3200" dirty="0">
                <a:latin typeface="Arial" charset="0"/>
                <a:ea typeface="Arial" charset="0"/>
                <a:cs typeface="Arial" charset="0"/>
              </a:rPr>
              <a:t> a </a:t>
            </a:r>
            <a:r>
              <a:rPr lang="en-US" sz="3200" dirty="0" err="1">
                <a:latin typeface="Arial" charset="0"/>
                <a:ea typeface="Arial" charset="0"/>
                <a:cs typeface="Arial" charset="0"/>
              </a:rPr>
              <a:t>două</a:t>
            </a:r>
            <a:r>
              <a:rPr lang="en-US" sz="3200" dirty="0">
                <a:latin typeface="Arial" charset="0"/>
                <a:ea typeface="Arial" charset="0"/>
                <a:cs typeface="Arial" charset="0"/>
              </a:rPr>
              <a:t> </a:t>
            </a:r>
            <a:r>
              <a:rPr lang="en-US" sz="3200" dirty="0" err="1">
                <a:latin typeface="Arial" charset="0"/>
                <a:ea typeface="Arial" charset="0"/>
                <a:cs typeface="Arial" charset="0"/>
              </a:rPr>
              <a:t>sisteme</a:t>
            </a:r>
            <a:r>
              <a:rPr lang="en-US" sz="3200" dirty="0">
                <a:latin typeface="Arial" charset="0"/>
                <a:ea typeface="Arial" charset="0"/>
                <a:cs typeface="Arial" charset="0"/>
              </a:rPr>
              <a:t> de </a:t>
            </a:r>
            <a:r>
              <a:rPr lang="en-US" sz="3200" dirty="0" err="1">
                <a:latin typeface="Arial" charset="0"/>
                <a:ea typeface="Arial" charset="0"/>
                <a:cs typeface="Arial" charset="0"/>
              </a:rPr>
              <a:t>creștere</a:t>
            </a:r>
            <a:r>
              <a:rPr lang="en-US" sz="3200" dirty="0">
                <a:latin typeface="Arial" charset="0"/>
                <a:ea typeface="Arial" charset="0"/>
                <a:cs typeface="Arial" charset="0"/>
              </a:rPr>
              <a:t> – </a:t>
            </a:r>
            <a:r>
              <a:rPr lang="en-US" sz="3200" dirty="0" err="1">
                <a:latin typeface="Arial" charset="0"/>
                <a:ea typeface="Arial" charset="0"/>
                <a:cs typeface="Arial" charset="0"/>
              </a:rPr>
              <a:t>stabulație</a:t>
            </a:r>
            <a:r>
              <a:rPr lang="en-US" sz="3200" dirty="0">
                <a:latin typeface="Arial" charset="0"/>
                <a:ea typeface="Arial" charset="0"/>
                <a:cs typeface="Arial" charset="0"/>
              </a:rPr>
              <a:t> </a:t>
            </a:r>
            <a:r>
              <a:rPr lang="en-US" sz="3200" dirty="0" err="1">
                <a:latin typeface="Arial" charset="0"/>
                <a:ea typeface="Arial" charset="0"/>
                <a:cs typeface="Arial" charset="0"/>
              </a:rPr>
              <a:t>permanentă</a:t>
            </a:r>
            <a:r>
              <a:rPr lang="en-US" sz="3200" dirty="0">
                <a:latin typeface="Arial" charset="0"/>
                <a:ea typeface="Arial" charset="0"/>
                <a:cs typeface="Arial" charset="0"/>
              </a:rPr>
              <a:t> </a:t>
            </a:r>
            <a:r>
              <a:rPr lang="en-US" sz="3200" dirty="0" err="1">
                <a:latin typeface="Arial" charset="0"/>
                <a:ea typeface="Arial" charset="0"/>
                <a:cs typeface="Arial" charset="0"/>
              </a:rPr>
              <a:t>și</a:t>
            </a:r>
            <a:r>
              <a:rPr lang="en-US" sz="3200" dirty="0">
                <a:latin typeface="Arial" charset="0"/>
                <a:ea typeface="Arial" charset="0"/>
                <a:cs typeface="Arial" charset="0"/>
              </a:rPr>
              <a:t> </a:t>
            </a:r>
            <a:r>
              <a:rPr lang="en-US" sz="3200" dirty="0" err="1">
                <a:latin typeface="Arial" charset="0"/>
                <a:ea typeface="Arial" charset="0"/>
                <a:cs typeface="Arial" charset="0"/>
              </a:rPr>
              <a:t>sistem</a:t>
            </a:r>
            <a:r>
              <a:rPr lang="en-US" sz="3200" dirty="0">
                <a:latin typeface="Arial" charset="0"/>
                <a:ea typeface="Arial" charset="0"/>
                <a:cs typeface="Arial" charset="0"/>
              </a:rPr>
              <a:t> mixt (</a:t>
            </a:r>
            <a:r>
              <a:rPr lang="en-US" sz="3200" dirty="0" err="1">
                <a:latin typeface="Arial" charset="0"/>
                <a:ea typeface="Arial" charset="0"/>
                <a:cs typeface="Arial" charset="0"/>
              </a:rPr>
              <a:t>pășune</a:t>
            </a:r>
            <a:r>
              <a:rPr lang="en-US" sz="3200" dirty="0">
                <a:latin typeface="Arial" charset="0"/>
                <a:ea typeface="Arial" charset="0"/>
                <a:cs typeface="Arial" charset="0"/>
              </a:rPr>
              <a:t> + </a:t>
            </a:r>
            <a:r>
              <a:rPr lang="en-US" sz="3200" dirty="0" err="1">
                <a:latin typeface="Arial" charset="0"/>
                <a:ea typeface="Arial" charset="0"/>
                <a:cs typeface="Arial" charset="0"/>
              </a:rPr>
              <a:t>stabulație</a:t>
            </a:r>
            <a:r>
              <a:rPr lang="en-US" sz="3200" dirty="0">
                <a:latin typeface="Arial" charset="0"/>
                <a:ea typeface="Arial" charset="0"/>
                <a:cs typeface="Arial" charset="0"/>
              </a:rPr>
              <a:t>) – </a:t>
            </a:r>
            <a:r>
              <a:rPr lang="en-US" sz="3200" dirty="0" err="1">
                <a:latin typeface="Arial" charset="0"/>
                <a:ea typeface="Arial" charset="0"/>
                <a:cs typeface="Arial" charset="0"/>
              </a:rPr>
              <a:t>asupra</a:t>
            </a:r>
            <a:r>
              <a:rPr lang="en-US" sz="3200" dirty="0">
                <a:latin typeface="Arial" charset="0"/>
                <a:ea typeface="Arial" charset="0"/>
                <a:cs typeface="Arial" charset="0"/>
              </a:rPr>
              <a:t> </a:t>
            </a:r>
            <a:r>
              <a:rPr lang="en-US" sz="3200" dirty="0" err="1">
                <a:latin typeface="Arial" charset="0"/>
                <a:ea typeface="Arial" charset="0"/>
                <a:cs typeface="Arial" charset="0"/>
              </a:rPr>
              <a:t>producției</a:t>
            </a:r>
            <a:r>
              <a:rPr lang="en-US" sz="3200" dirty="0">
                <a:latin typeface="Arial" charset="0"/>
                <a:ea typeface="Arial" charset="0"/>
                <a:cs typeface="Arial" charset="0"/>
              </a:rPr>
              <a:t> de </a:t>
            </a:r>
            <a:r>
              <a:rPr lang="en-US" sz="3200" dirty="0" err="1">
                <a:latin typeface="Arial" charset="0"/>
                <a:ea typeface="Arial" charset="0"/>
                <a:cs typeface="Arial" charset="0"/>
              </a:rPr>
              <a:t>lapte</a:t>
            </a:r>
            <a:r>
              <a:rPr lang="en-US" sz="3200" dirty="0">
                <a:latin typeface="Arial" charset="0"/>
                <a:ea typeface="Arial" charset="0"/>
                <a:cs typeface="Arial" charset="0"/>
              </a:rPr>
              <a:t>, </a:t>
            </a:r>
            <a:r>
              <a:rPr lang="en-US" sz="3200" dirty="0" err="1">
                <a:latin typeface="Arial" charset="0"/>
                <a:ea typeface="Arial" charset="0"/>
                <a:cs typeface="Arial" charset="0"/>
              </a:rPr>
              <a:t>compoziției</a:t>
            </a:r>
            <a:r>
              <a:rPr lang="en-US" sz="3200" dirty="0">
                <a:latin typeface="Arial" charset="0"/>
                <a:ea typeface="Arial" charset="0"/>
                <a:cs typeface="Arial" charset="0"/>
              </a:rPr>
              <a:t> </a:t>
            </a:r>
            <a:r>
              <a:rPr lang="en-US" sz="3200" dirty="0" err="1">
                <a:latin typeface="Arial" charset="0"/>
                <a:ea typeface="Arial" charset="0"/>
                <a:cs typeface="Arial" charset="0"/>
              </a:rPr>
              <a:t>laptelui</a:t>
            </a:r>
            <a:r>
              <a:rPr lang="en-US" sz="3200" dirty="0">
                <a:latin typeface="Arial" charset="0"/>
                <a:ea typeface="Arial" charset="0"/>
                <a:cs typeface="Arial" charset="0"/>
              </a:rPr>
              <a:t> </a:t>
            </a:r>
            <a:r>
              <a:rPr lang="en-US" sz="3200" dirty="0" err="1">
                <a:latin typeface="Arial" charset="0"/>
                <a:ea typeface="Arial" charset="0"/>
                <a:cs typeface="Arial" charset="0"/>
              </a:rPr>
              <a:t>și</a:t>
            </a:r>
            <a:r>
              <a:rPr lang="en-US" sz="3200" dirty="0">
                <a:latin typeface="Arial" charset="0"/>
                <a:ea typeface="Arial" charset="0"/>
                <a:cs typeface="Arial" charset="0"/>
              </a:rPr>
              <a:t> </a:t>
            </a:r>
            <a:r>
              <a:rPr lang="en-US" sz="3200" dirty="0" err="1">
                <a:latin typeface="Arial" charset="0"/>
                <a:ea typeface="Arial" charset="0"/>
                <a:cs typeface="Arial" charset="0"/>
              </a:rPr>
              <a:t>eficienței</a:t>
            </a:r>
            <a:r>
              <a:rPr lang="en-US" sz="3200" dirty="0">
                <a:latin typeface="Arial" charset="0"/>
                <a:ea typeface="Arial" charset="0"/>
                <a:cs typeface="Arial" charset="0"/>
              </a:rPr>
              <a:t> </a:t>
            </a:r>
            <a:r>
              <a:rPr lang="en-US" sz="3200" dirty="0" err="1">
                <a:latin typeface="Arial" charset="0"/>
                <a:ea typeface="Arial" charset="0"/>
                <a:cs typeface="Arial" charset="0"/>
              </a:rPr>
              <a:t>economice</a:t>
            </a:r>
            <a:r>
              <a:rPr lang="en-US" sz="3200" dirty="0">
                <a:latin typeface="Arial" charset="0"/>
                <a:ea typeface="Arial" charset="0"/>
                <a:cs typeface="Arial" charset="0"/>
              </a:rPr>
              <a:t> </a:t>
            </a:r>
            <a:r>
              <a:rPr lang="en-US" sz="3200" dirty="0" err="1">
                <a:latin typeface="Arial" charset="0"/>
                <a:ea typeface="Arial" charset="0"/>
                <a:cs typeface="Arial" charset="0"/>
              </a:rPr>
              <a:t>pe</a:t>
            </a:r>
            <a:r>
              <a:rPr lang="en-US" sz="3200" dirty="0">
                <a:latin typeface="Arial" charset="0"/>
                <a:ea typeface="Arial" charset="0"/>
                <a:cs typeface="Arial" charset="0"/>
              </a:rPr>
              <a:t> </a:t>
            </a:r>
            <a:r>
              <a:rPr lang="en-US" sz="3200" dirty="0" err="1">
                <a:latin typeface="Arial" charset="0"/>
                <a:ea typeface="Arial" charset="0"/>
                <a:cs typeface="Arial" charset="0"/>
              </a:rPr>
              <a:t>parcursul</a:t>
            </a:r>
            <a:r>
              <a:rPr lang="en-US" sz="3200" dirty="0">
                <a:latin typeface="Arial" charset="0"/>
                <a:ea typeface="Arial" charset="0"/>
                <a:cs typeface="Arial" charset="0"/>
              </a:rPr>
              <a:t> </a:t>
            </a:r>
            <a:r>
              <a:rPr lang="en-US" sz="3200" dirty="0" err="1">
                <a:latin typeface="Arial" charset="0"/>
                <a:ea typeface="Arial" charset="0"/>
                <a:cs typeface="Arial" charset="0"/>
              </a:rPr>
              <a:t>unei</a:t>
            </a:r>
            <a:r>
              <a:rPr lang="en-US" sz="3200" dirty="0">
                <a:latin typeface="Arial" charset="0"/>
                <a:ea typeface="Arial" charset="0"/>
                <a:cs typeface="Arial" charset="0"/>
              </a:rPr>
              <a:t> </a:t>
            </a:r>
            <a:r>
              <a:rPr lang="en-US" sz="3200" dirty="0" err="1">
                <a:latin typeface="Arial" charset="0"/>
                <a:ea typeface="Arial" charset="0"/>
                <a:cs typeface="Arial" charset="0"/>
              </a:rPr>
              <a:t>lactații</a:t>
            </a:r>
            <a:r>
              <a:rPr lang="en-US" sz="3200" dirty="0">
                <a:latin typeface="Arial" charset="0"/>
                <a:ea typeface="Arial" charset="0"/>
                <a:cs typeface="Arial" charset="0"/>
              </a:rPr>
              <a:t> complete.</a:t>
            </a:r>
            <a:endParaRPr lang="ro-RO" sz="3200" dirty="0" smtClean="0">
              <a:latin typeface="Arial" charset="0"/>
              <a:ea typeface="Arial" charset="0"/>
              <a:cs typeface="Arial" charset="0"/>
            </a:endParaRPr>
          </a:p>
        </p:txBody>
      </p:sp>
      <p:sp>
        <p:nvSpPr>
          <p:cNvPr id="21" name="TextBox 20"/>
          <p:cNvSpPr txBox="1"/>
          <p:nvPr/>
        </p:nvSpPr>
        <p:spPr>
          <a:xfrm>
            <a:off x="1767537" y="13091472"/>
            <a:ext cx="28359197" cy="3170099"/>
          </a:xfrm>
          <a:prstGeom prst="rect">
            <a:avLst/>
          </a:prstGeom>
          <a:noFill/>
        </p:spPr>
        <p:txBody>
          <a:bodyPr wrap="square" rtlCol="0">
            <a:spAutoFit/>
          </a:bodyPr>
          <a:lstStyle/>
          <a:p>
            <a:r>
              <a:rPr lang="ro-RO" sz="4000" b="1" dirty="0" smtClean="0">
                <a:latin typeface="Arial" charset="0"/>
                <a:ea typeface="Arial" charset="0"/>
                <a:cs typeface="Arial" charset="0"/>
              </a:rPr>
              <a:t>MATERIAL ŞI METODE</a:t>
            </a:r>
          </a:p>
          <a:p>
            <a:pPr algn="just"/>
            <a:r>
              <a:rPr lang="ro-RO" sz="3200" dirty="0">
                <a:latin typeface="Arial" charset="0"/>
                <a:ea typeface="Arial" charset="0"/>
                <a:cs typeface="Arial" charset="0"/>
              </a:rPr>
              <a:t>Studiul s-a desfășurat pe un efectiv de 40 bivolițe aflate în lactație completă, repartizate în două loturi experimentale: stabulație permanentă și sistem mixt (pășunat + stabulație). Animalele au fost selecționate pe baza vârstei, lactației, stării de sănătate și producției anterioare. Producția și compoziția laptelui au fost monitorizate pe parcursul unei lactații complete (270 ± 15 zile), conform metodologiei ICAR, prin 6 controale efectuate la intervale de 42 ± 5 zile. Au fost determinate producția totală de lapte, conținutul de grăsime și proteină, eficiența conversiei furajelor și indicatorii economici. Datele au fost analizate statistic prin indicatori descriptivi și testul t (</a:t>
            </a:r>
            <a:r>
              <a:rPr lang="ro-RO" sz="3200" dirty="0" err="1">
                <a:latin typeface="Arial" charset="0"/>
                <a:ea typeface="Arial" charset="0"/>
                <a:cs typeface="Arial" charset="0"/>
              </a:rPr>
              <a:t>Welch</a:t>
            </a:r>
            <a:r>
              <a:rPr lang="ro-RO" sz="3200" dirty="0">
                <a:latin typeface="Arial" charset="0"/>
                <a:ea typeface="Arial" charset="0"/>
                <a:cs typeface="Arial" charset="0"/>
              </a:rPr>
              <a:t>) pentru compararea loturilor.</a:t>
            </a:r>
          </a:p>
        </p:txBody>
      </p:sp>
      <p:sp>
        <p:nvSpPr>
          <p:cNvPr id="22" name="TextBox 21"/>
          <p:cNvSpPr txBox="1"/>
          <p:nvPr/>
        </p:nvSpPr>
        <p:spPr>
          <a:xfrm>
            <a:off x="1651265" y="16430464"/>
            <a:ext cx="28440005" cy="4585871"/>
          </a:xfrm>
          <a:prstGeom prst="rect">
            <a:avLst/>
          </a:prstGeom>
          <a:noFill/>
        </p:spPr>
        <p:txBody>
          <a:bodyPr wrap="square" rtlCol="0">
            <a:spAutoFit/>
          </a:bodyPr>
          <a:lstStyle/>
          <a:p>
            <a:r>
              <a:rPr lang="ro-RO" sz="3600" b="1" dirty="0" smtClean="0">
                <a:latin typeface="Arial" charset="0"/>
                <a:ea typeface="Arial" charset="0"/>
                <a:cs typeface="Arial" charset="0"/>
              </a:rPr>
              <a:t>REZULTATE ȘI DISCUȚII</a:t>
            </a:r>
          </a:p>
          <a:p>
            <a:pPr algn="just"/>
            <a:r>
              <a:rPr lang="ro-RO" sz="3200" dirty="0">
                <a:latin typeface="Arial" charset="0"/>
                <a:ea typeface="Arial" charset="0"/>
                <a:cs typeface="Arial" charset="0"/>
              </a:rPr>
              <a:t>Sistemul de stabulație permanentă a determinat producții zilnice superioare pe întreaga lactație, cu un vârf de 7,8 kg/zi față de 7,0 kg/zi în sistemul mixt. Diferențele au fost semnificative statistic (p &lt; 0,05) începând cu controlul al doilea și au evidențiat o persistență mai bună a lactației în sistemul intensiv</a:t>
            </a:r>
            <a:r>
              <a:rPr lang="ro-RO" sz="3200" dirty="0" smtClean="0">
                <a:latin typeface="Arial" charset="0"/>
                <a:ea typeface="Arial" charset="0"/>
                <a:cs typeface="Arial" charset="0"/>
              </a:rPr>
              <a:t>.</a:t>
            </a:r>
            <a:endParaRPr lang="ro-RO" sz="3200" dirty="0">
              <a:latin typeface="Arial" charset="0"/>
              <a:ea typeface="Arial" charset="0"/>
              <a:cs typeface="Arial" charset="0"/>
            </a:endParaRPr>
          </a:p>
          <a:p>
            <a:pPr algn="just"/>
            <a:endParaRPr lang="ro-RO" sz="3200" b="1" dirty="0" smtClean="0">
              <a:latin typeface="Arial" charset="0"/>
              <a:ea typeface="Arial" charset="0"/>
              <a:cs typeface="Arial" charset="0"/>
            </a:endParaRPr>
          </a:p>
          <a:p>
            <a:pPr algn="just"/>
            <a:endParaRPr lang="ro-RO" sz="3200" b="1" dirty="0">
              <a:latin typeface="Arial" charset="0"/>
              <a:ea typeface="Arial" charset="0"/>
              <a:cs typeface="Arial" charset="0"/>
            </a:endParaRPr>
          </a:p>
          <a:p>
            <a:pPr algn="just"/>
            <a:endParaRPr lang="ro-RO" sz="3200" b="1" dirty="0" smtClean="0">
              <a:latin typeface="Arial" charset="0"/>
              <a:ea typeface="Arial" charset="0"/>
              <a:cs typeface="Arial" charset="0"/>
            </a:endParaRPr>
          </a:p>
          <a:p>
            <a:pPr algn="just"/>
            <a:endParaRPr lang="ro-RO" sz="3200" b="1" dirty="0">
              <a:latin typeface="Arial" charset="0"/>
              <a:ea typeface="Arial" charset="0"/>
              <a:cs typeface="Arial" charset="0"/>
            </a:endParaRPr>
          </a:p>
          <a:p>
            <a:pPr algn="just"/>
            <a:endParaRPr lang="ro-RO" sz="3200" b="1" dirty="0" smtClean="0">
              <a:latin typeface="Arial" charset="0"/>
              <a:ea typeface="Arial" charset="0"/>
              <a:cs typeface="Arial" charset="0"/>
            </a:endParaRPr>
          </a:p>
          <a:p>
            <a:pPr algn="just"/>
            <a:endParaRPr lang="ro-RO" sz="3200" b="1" dirty="0">
              <a:latin typeface="Arial" charset="0"/>
              <a:ea typeface="Arial" charset="0"/>
              <a:cs typeface="Arial" charset="0"/>
            </a:endParaRPr>
          </a:p>
        </p:txBody>
      </p:sp>
      <p:sp>
        <p:nvSpPr>
          <p:cNvPr id="23" name="TextBox 22"/>
          <p:cNvSpPr txBox="1"/>
          <p:nvPr/>
        </p:nvSpPr>
        <p:spPr>
          <a:xfrm>
            <a:off x="1889678" y="34401767"/>
            <a:ext cx="27958948" cy="4770537"/>
          </a:xfrm>
          <a:prstGeom prst="rect">
            <a:avLst/>
          </a:prstGeom>
          <a:noFill/>
        </p:spPr>
        <p:txBody>
          <a:bodyPr wrap="square" rtlCol="0">
            <a:spAutoFit/>
          </a:bodyPr>
          <a:lstStyle/>
          <a:p>
            <a:pPr algn="just"/>
            <a:r>
              <a:rPr lang="ro-RO" sz="3200" dirty="0" smtClean="0">
                <a:latin typeface="Arial" charset="0"/>
                <a:ea typeface="Arial" charset="0"/>
                <a:cs typeface="Arial" charset="0"/>
              </a:rPr>
              <a:t>Deși </a:t>
            </a:r>
            <a:r>
              <a:rPr lang="ro-RO" sz="3200" dirty="0">
                <a:latin typeface="Arial" charset="0"/>
                <a:ea typeface="Arial" charset="0"/>
                <a:cs typeface="Arial" charset="0"/>
              </a:rPr>
              <a:t>sistemul intensiv a generat o producție mai mare de lapte, sistemul mixt a înregistrat un cost mai redus pe kilogram de lapte și o marjă brută ușor superioară. Rezultatele evidențiază două strategii distincte: stabulația permanentă maximizează producția totală, iar sistemul mixt optimizează eficiența economică și conversia </a:t>
            </a:r>
            <a:r>
              <a:rPr lang="ro-RO" sz="3200" dirty="0" err="1">
                <a:latin typeface="Arial" charset="0"/>
                <a:ea typeface="Arial" charset="0"/>
                <a:cs typeface="Arial" charset="0"/>
              </a:rPr>
              <a:t>nutrienților</a:t>
            </a:r>
            <a:r>
              <a:rPr lang="ro-RO" sz="3200" dirty="0">
                <a:latin typeface="Arial" charset="0"/>
                <a:ea typeface="Arial" charset="0"/>
                <a:cs typeface="Arial" charset="0"/>
              </a:rPr>
              <a:t>.</a:t>
            </a:r>
          </a:p>
          <a:p>
            <a:endParaRPr lang="ro-RO" sz="4000" b="1" dirty="0" smtClean="0">
              <a:latin typeface="Arial" charset="0"/>
              <a:ea typeface="Arial" charset="0"/>
              <a:cs typeface="Arial" charset="0"/>
            </a:endParaRPr>
          </a:p>
          <a:p>
            <a:r>
              <a:rPr lang="ro-RO" sz="4000" b="1" dirty="0" smtClean="0">
                <a:latin typeface="Arial" charset="0"/>
                <a:ea typeface="Arial" charset="0"/>
                <a:cs typeface="Arial" charset="0"/>
              </a:rPr>
              <a:t>CONCLUZII</a:t>
            </a:r>
            <a:endParaRPr lang="ro-RO" sz="4000" b="1" dirty="0" smtClean="0">
              <a:latin typeface="Arial" charset="0"/>
              <a:ea typeface="Arial" charset="0"/>
              <a:cs typeface="Arial" charset="0"/>
            </a:endParaRPr>
          </a:p>
          <a:p>
            <a:pPr algn="just"/>
            <a:r>
              <a:rPr lang="ro-RO" sz="3200" dirty="0">
                <a:latin typeface="Arial" charset="0"/>
                <a:ea typeface="Arial" charset="0"/>
                <a:cs typeface="Arial" charset="0"/>
              </a:rPr>
              <a:t>Sistemul de furajare a influențat semnificativ performanța lactației la bivolițe. Sistemul de stabulație permanentă, cu aport energetic și proteic superior, a determinat o producție totală mai mare de lapte (+184 kg/lactație), precum și cantități mai ridicate de grăsime și proteină. Sistemul mixt (pășune + stabulație) a evidențiat o eficiență mai bună a conversiei </a:t>
            </a:r>
            <a:r>
              <a:rPr lang="ro-RO" sz="3200" dirty="0" err="1">
                <a:latin typeface="Arial" charset="0"/>
                <a:ea typeface="Arial" charset="0"/>
                <a:cs typeface="Arial" charset="0"/>
              </a:rPr>
              <a:t>nutrienților</a:t>
            </a:r>
            <a:r>
              <a:rPr lang="ro-RO" sz="3200" dirty="0">
                <a:latin typeface="Arial" charset="0"/>
                <a:ea typeface="Arial" charset="0"/>
                <a:cs typeface="Arial" charset="0"/>
              </a:rPr>
              <a:t> și un cost redus pe kilogram de lapte. Rezultatele arată că alegerea sistemului optim trebuie realizată în funcție de obiectivele economice, resursele furajere disponibile și nivelul de intensificare al exploatației.</a:t>
            </a:r>
          </a:p>
        </p:txBody>
      </p:sp>
      <p:cxnSp>
        <p:nvCxnSpPr>
          <p:cNvPr id="24" name="Straight Connector 23"/>
          <p:cNvCxnSpPr/>
          <p:nvPr/>
        </p:nvCxnSpPr>
        <p:spPr>
          <a:xfrm>
            <a:off x="2888" y="5982059"/>
            <a:ext cx="32396400"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88" y="6123345"/>
            <a:ext cx="323964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74336" y="1684421"/>
            <a:ext cx="21945600" cy="4708981"/>
          </a:xfrm>
          <a:prstGeom prst="rect">
            <a:avLst/>
          </a:prstGeom>
          <a:noFill/>
        </p:spPr>
        <p:txBody>
          <a:bodyPr wrap="square" rtlCol="0">
            <a:spAutoFit/>
          </a:bodyPr>
          <a:lstStyle/>
          <a:p>
            <a:pPr algn="ctr"/>
            <a:r>
              <a:rPr lang="ro-RO" sz="6000" b="1" dirty="0" smtClean="0">
                <a:latin typeface="Arial Black" panose="020B0A04020102020204" pitchFamily="34" charset="0"/>
              </a:rPr>
              <a:t>Conferința anuală</a:t>
            </a:r>
            <a:endParaRPr lang="en-US" sz="6000" b="1" dirty="0" smtClean="0">
              <a:latin typeface="Arial Black" panose="020B0A04020102020204" pitchFamily="34" charset="0"/>
            </a:endParaRPr>
          </a:p>
          <a:p>
            <a:pPr algn="ctr"/>
            <a:r>
              <a:rPr lang="en-US" sz="6000" b="1" dirty="0" smtClean="0">
                <a:latin typeface="Arial Black" panose="020B0A04020102020204" pitchFamily="34" charset="0"/>
              </a:rPr>
              <a:t>"</a:t>
            </a:r>
            <a:r>
              <a:rPr lang="en-US" sz="6000" b="1" dirty="0" err="1">
                <a:latin typeface="Arial Black" panose="020B0A04020102020204" pitchFamily="34" charset="0"/>
              </a:rPr>
              <a:t>Realizări</a:t>
            </a:r>
            <a:r>
              <a:rPr lang="en-US" sz="6000" b="1" dirty="0">
                <a:latin typeface="Arial Black" panose="020B0A04020102020204" pitchFamily="34" charset="0"/>
              </a:rPr>
              <a:t> </a:t>
            </a:r>
            <a:r>
              <a:rPr lang="en-US" sz="6000" b="1" dirty="0" err="1">
                <a:latin typeface="Arial Black" panose="020B0A04020102020204" pitchFamily="34" charset="0"/>
              </a:rPr>
              <a:t>și</a:t>
            </a:r>
            <a:r>
              <a:rPr lang="en-US" sz="6000" b="1" dirty="0">
                <a:latin typeface="Arial Black" panose="020B0A04020102020204" pitchFamily="34" charset="0"/>
              </a:rPr>
              <a:t> perspective </a:t>
            </a:r>
            <a:r>
              <a:rPr lang="en-US" sz="6000" b="1" dirty="0" err="1">
                <a:latin typeface="Arial Black" panose="020B0A04020102020204" pitchFamily="34" charset="0"/>
              </a:rPr>
              <a:t>în</a:t>
            </a:r>
            <a:r>
              <a:rPr lang="en-US" sz="6000" b="1" dirty="0">
                <a:latin typeface="Arial Black" panose="020B0A04020102020204" pitchFamily="34" charset="0"/>
              </a:rPr>
              <a:t> </a:t>
            </a:r>
            <a:r>
              <a:rPr lang="en-US" sz="6000" b="1" dirty="0" err="1" smtClean="0">
                <a:latin typeface="Arial Black" panose="020B0A04020102020204" pitchFamily="34" charset="0"/>
              </a:rPr>
              <a:t>cercetarea</a:t>
            </a:r>
            <a:r>
              <a:rPr lang="en-US" sz="6000" b="1" dirty="0" smtClean="0">
                <a:latin typeface="Arial Black" panose="020B0A04020102020204" pitchFamily="34" charset="0"/>
              </a:rPr>
              <a:t> </a:t>
            </a:r>
            <a:r>
              <a:rPr lang="en-US" sz="6000" b="1" dirty="0" err="1" smtClean="0">
                <a:latin typeface="Arial Black" panose="020B0A04020102020204" pitchFamily="34" charset="0"/>
              </a:rPr>
              <a:t>agricolă</a:t>
            </a:r>
            <a:r>
              <a:rPr lang="en-US" sz="6000" b="1" dirty="0" smtClean="0">
                <a:latin typeface="Arial Black" panose="020B0A04020102020204" pitchFamily="34" charset="0"/>
              </a:rPr>
              <a:t> </a:t>
            </a:r>
            <a:endParaRPr lang="en-US" sz="6000" b="1" dirty="0">
              <a:latin typeface="Arial Black" panose="020B0A04020102020204" pitchFamily="34" charset="0"/>
            </a:endParaRPr>
          </a:p>
          <a:p>
            <a:pPr algn="ctr"/>
            <a:r>
              <a:rPr lang="en-US" sz="6000" b="1" dirty="0" err="1">
                <a:latin typeface="Arial Black" panose="020B0A04020102020204" pitchFamily="34" charset="0"/>
              </a:rPr>
              <a:t>și</a:t>
            </a:r>
            <a:r>
              <a:rPr lang="en-US" sz="6000" b="1" dirty="0">
                <a:latin typeface="Arial Black" panose="020B0A04020102020204" pitchFamily="34" charset="0"/>
              </a:rPr>
              <a:t> </a:t>
            </a:r>
            <a:r>
              <a:rPr lang="en-US" sz="6000" b="1" dirty="0" err="1">
                <a:latin typeface="Arial Black" panose="020B0A04020102020204" pitchFamily="34" charset="0"/>
              </a:rPr>
              <a:t>silvică</a:t>
            </a:r>
            <a:r>
              <a:rPr lang="en-US" sz="6000" b="1" dirty="0">
                <a:latin typeface="Arial Black" panose="020B0A04020102020204" pitchFamily="34" charset="0"/>
              </a:rPr>
              <a:t> </a:t>
            </a:r>
            <a:r>
              <a:rPr lang="en-US" sz="6000" b="1" dirty="0" err="1">
                <a:latin typeface="Arial Black" panose="020B0A04020102020204" pitchFamily="34" charset="0"/>
              </a:rPr>
              <a:t>românească</a:t>
            </a:r>
            <a:r>
              <a:rPr lang="en-US" sz="6000" b="1" dirty="0">
                <a:latin typeface="Arial Black" panose="020B0A04020102020204" pitchFamily="34" charset="0"/>
              </a:rPr>
              <a:t>”</a:t>
            </a:r>
          </a:p>
          <a:p>
            <a:pPr algn="ctr"/>
            <a:r>
              <a:rPr lang="en-US" sz="6000" b="1" dirty="0" smtClean="0">
                <a:latin typeface="Arial Black" panose="020B0A04020102020204" pitchFamily="34" charset="0"/>
              </a:rPr>
              <a:t>Edi</a:t>
            </a:r>
            <a:r>
              <a:rPr lang="ro-RO" sz="6000" b="1" dirty="0" err="1" smtClean="0">
                <a:latin typeface="Arial Black" panose="020B0A04020102020204" pitchFamily="34" charset="0"/>
              </a:rPr>
              <a:t>ția</a:t>
            </a:r>
            <a:r>
              <a:rPr lang="ro-RO" sz="6000" b="1" dirty="0" smtClean="0">
                <a:latin typeface="Arial Black" panose="020B0A04020102020204" pitchFamily="34" charset="0"/>
              </a:rPr>
              <a:t> a V-a – 2</a:t>
            </a:r>
            <a:r>
              <a:rPr lang="en-US" sz="6000" b="1" dirty="0" smtClean="0">
                <a:latin typeface="Arial Black" panose="020B0A04020102020204" pitchFamily="34" charset="0"/>
              </a:rPr>
              <a:t>8</a:t>
            </a:r>
            <a:r>
              <a:rPr lang="ro-RO" sz="6000" b="1" dirty="0" smtClean="0">
                <a:latin typeface="Arial Black" panose="020B0A04020102020204" pitchFamily="34" charset="0"/>
              </a:rPr>
              <a:t> mai 2026</a:t>
            </a:r>
          </a:p>
          <a:p>
            <a:endParaRPr lang="en-US" sz="6000" dirty="0"/>
          </a:p>
        </p:txBody>
      </p:sp>
      <p:sp>
        <p:nvSpPr>
          <p:cNvPr id="16" name="TextBox 15"/>
          <p:cNvSpPr txBox="1"/>
          <p:nvPr/>
        </p:nvSpPr>
        <p:spPr>
          <a:xfrm>
            <a:off x="27651456" y="1684421"/>
            <a:ext cx="3017282" cy="3046988"/>
          </a:xfrm>
          <a:prstGeom prst="rect">
            <a:avLst/>
          </a:prstGeom>
          <a:noFill/>
        </p:spPr>
        <p:txBody>
          <a:bodyPr wrap="square" rtlCol="0">
            <a:spAutoFit/>
          </a:bodyPr>
          <a:lstStyle/>
          <a:p>
            <a:pPr algn="ctr"/>
            <a:endParaRPr lang="ro-RO" sz="4800" dirty="0" smtClean="0"/>
          </a:p>
          <a:p>
            <a:pPr algn="ctr"/>
            <a:endParaRPr lang="ro-RO" sz="4800" dirty="0"/>
          </a:p>
          <a:p>
            <a:pPr algn="ctr"/>
            <a:endParaRPr lang="ro-RO" sz="4800" dirty="0" smtClean="0"/>
          </a:p>
          <a:p>
            <a:pPr algn="ctr"/>
            <a:endParaRPr lang="en-US" sz="4800" dirty="0"/>
          </a:p>
        </p:txBody>
      </p:sp>
      <p:pic>
        <p:nvPicPr>
          <p:cNvPr id="26" name="Picture 25"/>
          <p:cNvPicPr/>
          <p:nvPr/>
        </p:nvPicPr>
        <p:blipFill>
          <a:blip r:embed="rId2">
            <a:extLst>
              <a:ext uri="{28A0092B-C50C-407E-A947-70E740481C1C}">
                <a14:useLocalDpi xmlns:a14="http://schemas.microsoft.com/office/drawing/2010/main" val="0"/>
              </a:ext>
            </a:extLst>
          </a:blip>
          <a:srcRect/>
          <a:stretch>
            <a:fillRect/>
          </a:stretch>
        </p:blipFill>
        <p:spPr bwMode="auto">
          <a:xfrm>
            <a:off x="2069432" y="1347537"/>
            <a:ext cx="2904903" cy="4023330"/>
          </a:xfrm>
          <a:prstGeom prst="rect">
            <a:avLst/>
          </a:prstGeom>
          <a:noFill/>
        </p:spPr>
      </p:pic>
      <p:pic>
        <p:nvPicPr>
          <p:cNvPr id="27" name="Imagine 7"/>
          <p:cNvPicPr>
            <a:picLocks noChangeAspect="1"/>
          </p:cNvPicPr>
          <p:nvPr/>
        </p:nvPicPr>
        <p:blipFill>
          <a:blip r:embed="rId3"/>
          <a:stretch>
            <a:fillRect/>
          </a:stretch>
        </p:blipFill>
        <p:spPr>
          <a:xfrm>
            <a:off x="27166262" y="1347536"/>
            <a:ext cx="3502476" cy="4029371"/>
          </a:xfrm>
          <a:prstGeom prst="rect">
            <a:avLst/>
          </a:prstGeom>
        </p:spPr>
      </p:pic>
      <p:sp>
        <p:nvSpPr>
          <p:cNvPr id="28" name="TextBox 21"/>
          <p:cNvSpPr txBox="1"/>
          <p:nvPr/>
        </p:nvSpPr>
        <p:spPr>
          <a:xfrm>
            <a:off x="1708376" y="18211398"/>
            <a:ext cx="28460731" cy="1077218"/>
          </a:xfrm>
          <a:prstGeom prst="rect">
            <a:avLst/>
          </a:prstGeom>
          <a:noFill/>
        </p:spPr>
        <p:txBody>
          <a:bodyPr wrap="square" numCol="2" rtlCol="0">
            <a:spAutoFit/>
          </a:bodyPr>
          <a:lstStyle/>
          <a:p>
            <a:r>
              <a:rPr lang="ro-RO" sz="3200" b="1" dirty="0">
                <a:latin typeface="Arial" charset="0"/>
                <a:ea typeface="Arial" charset="0"/>
                <a:cs typeface="Arial" charset="0"/>
              </a:rPr>
              <a:t>Tabel 1. Producția medie zilnică și producția totală pe </a:t>
            </a:r>
            <a:r>
              <a:rPr lang="ro-RO" sz="3200" b="1" dirty="0" smtClean="0">
                <a:latin typeface="Arial" charset="0"/>
                <a:ea typeface="Arial" charset="0"/>
                <a:cs typeface="Arial" charset="0"/>
              </a:rPr>
              <a:t>lactație</a:t>
            </a:r>
          </a:p>
          <a:p>
            <a:endParaRPr lang="ro-RO" sz="3200" b="1" dirty="0">
              <a:latin typeface="Arial" charset="0"/>
              <a:ea typeface="Arial" charset="0"/>
              <a:cs typeface="Arial" charset="0"/>
            </a:endParaRPr>
          </a:p>
          <a:p>
            <a:r>
              <a:rPr lang="ro-RO" sz="3200" b="1" dirty="0" smtClean="0">
                <a:latin typeface="Arial" charset="0"/>
                <a:ea typeface="Arial" charset="0"/>
                <a:cs typeface="Arial" charset="0"/>
              </a:rPr>
              <a:t>                 Tabel </a:t>
            </a:r>
            <a:r>
              <a:rPr lang="ro-RO" sz="3200" b="1" dirty="0">
                <a:latin typeface="Arial" charset="0"/>
                <a:ea typeface="Arial" charset="0"/>
                <a:cs typeface="Arial" charset="0"/>
              </a:rPr>
              <a:t>2. Compoziția și cantitatea totală de substanță </a:t>
            </a:r>
            <a:r>
              <a:rPr lang="ro-RO" sz="3200" b="1" dirty="0" smtClean="0">
                <a:latin typeface="Arial" charset="0"/>
                <a:ea typeface="Arial" charset="0"/>
                <a:cs typeface="Arial" charset="0"/>
              </a:rPr>
              <a:t>utilă</a:t>
            </a:r>
          </a:p>
          <a:p>
            <a:endParaRPr lang="ro-RO" sz="3200" b="1" dirty="0" smtClean="0">
              <a:latin typeface="Arial" charset="0"/>
              <a:ea typeface="Arial" charset="0"/>
              <a:cs typeface="Arial" charset="0"/>
            </a:endParaRPr>
          </a:p>
        </p:txBody>
      </p:sp>
      <p:graphicFrame>
        <p:nvGraphicFramePr>
          <p:cNvPr id="9" name="Tabel 8"/>
          <p:cNvGraphicFramePr>
            <a:graphicFrameLocks noGrp="1"/>
          </p:cNvGraphicFramePr>
          <p:nvPr>
            <p:extLst>
              <p:ext uri="{D42A27DB-BD31-4B8C-83A1-F6EECF244321}">
                <p14:modId xmlns:p14="http://schemas.microsoft.com/office/powerpoint/2010/main" val="4187848478"/>
              </p:ext>
            </p:extLst>
          </p:nvPr>
        </p:nvGraphicFramePr>
        <p:xfrm>
          <a:off x="16655143" y="19201256"/>
          <a:ext cx="13193483" cy="2704465"/>
        </p:xfrm>
        <a:graphic>
          <a:graphicData uri="http://schemas.openxmlformats.org/drawingml/2006/table">
            <a:tbl>
              <a:tblPr firstRow="1" firstCol="1" bandRow="1"/>
              <a:tblGrid>
                <a:gridCol w="4765025"/>
                <a:gridCol w="4117717"/>
                <a:gridCol w="4310741"/>
              </a:tblGrid>
              <a:tr h="540893">
                <a:tc>
                  <a:txBody>
                    <a:bodyPr/>
                    <a:lstStyle/>
                    <a:p>
                      <a:pPr algn="ctr">
                        <a:lnSpc>
                          <a:spcPct val="107000"/>
                        </a:lnSpc>
                        <a:spcAft>
                          <a:spcPts val="0"/>
                        </a:spcAft>
                      </a:pPr>
                      <a:r>
                        <a:rPr lang="ro-RO" sz="3200" b="1" dirty="0">
                          <a:effectLst/>
                          <a:latin typeface="Arial" panose="020B0604020202020204" pitchFamily="34" charset="0"/>
                          <a:ea typeface="Times New Roman" panose="02020603050405020304" pitchFamily="18" charset="0"/>
                          <a:cs typeface="Times New Roman" panose="02020603050405020304" pitchFamily="18" charset="0"/>
                        </a:rPr>
                        <a:t>Indicator</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a:effectLst/>
                          <a:latin typeface="Arial" panose="020B0604020202020204" pitchFamily="34" charset="0"/>
                          <a:ea typeface="Times New Roman" panose="02020603050405020304" pitchFamily="18" charset="0"/>
                          <a:cs typeface="Times New Roman" panose="02020603050405020304" pitchFamily="18" charset="0"/>
                        </a:rPr>
                        <a:t>Lot 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a:effectLst/>
                          <a:latin typeface="Arial" panose="020B0604020202020204" pitchFamily="34" charset="0"/>
                          <a:ea typeface="Times New Roman" panose="02020603050405020304" pitchFamily="18" charset="0"/>
                          <a:cs typeface="Times New Roman" panose="02020603050405020304" pitchFamily="18" charset="0"/>
                        </a:rPr>
                        <a:t>Lot II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Grăsime totală (kg)</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128,3</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117,7</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Proteină totală (kg)</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77,7</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71,0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Grăsime (%)</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7,1–8,0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7,3–8,2</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Proteină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4,3–4,8</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4,4–4,9</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1" name="Tabel 10"/>
          <p:cNvGraphicFramePr>
            <a:graphicFrameLocks noGrp="1"/>
          </p:cNvGraphicFramePr>
          <p:nvPr>
            <p:extLst>
              <p:ext uri="{D42A27DB-BD31-4B8C-83A1-F6EECF244321}">
                <p14:modId xmlns:p14="http://schemas.microsoft.com/office/powerpoint/2010/main" val="849654351"/>
              </p:ext>
            </p:extLst>
          </p:nvPr>
        </p:nvGraphicFramePr>
        <p:xfrm>
          <a:off x="1715387" y="19058771"/>
          <a:ext cx="12751727" cy="2821423"/>
        </p:xfrm>
        <a:graphic>
          <a:graphicData uri="http://schemas.openxmlformats.org/drawingml/2006/table">
            <a:tbl>
              <a:tblPr firstRow="1" firstCol="1" bandRow="1"/>
              <a:tblGrid>
                <a:gridCol w="5506649"/>
                <a:gridCol w="3363685"/>
                <a:gridCol w="3881393"/>
              </a:tblGrid>
              <a:tr h="657851">
                <a:tc>
                  <a:txBody>
                    <a:bodyPr/>
                    <a:lstStyle/>
                    <a:p>
                      <a:pPr algn="ctr">
                        <a:lnSpc>
                          <a:spcPct val="107000"/>
                        </a:lnSpc>
                        <a:spcAft>
                          <a:spcPts val="0"/>
                        </a:spcAft>
                      </a:pPr>
                      <a:r>
                        <a:rPr lang="ro-RO" sz="3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Indicator</a:t>
                      </a:r>
                      <a:endParaRPr lang="ro-R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ro-RO" sz="3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Lot I – Stabulație</a:t>
                      </a:r>
                      <a:endParaRPr lang="ro-R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Lot II – Mixt</a:t>
                      </a:r>
                      <a:endParaRPr lang="ro-R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1816">
                <a:tc>
                  <a:txBody>
                    <a:bodyPr/>
                    <a:lstStyle/>
                    <a:p>
                      <a:pPr>
                        <a:lnSpc>
                          <a:spcPct val="107000"/>
                        </a:lnSpc>
                        <a:spcAft>
                          <a:spcPts val="0"/>
                        </a:spcAft>
                      </a:pPr>
                      <a:r>
                        <a:rPr lang="ro-RO" sz="3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Producție maximă (kg/zi)</a:t>
                      </a:r>
                      <a:endParaRPr lang="ro-R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7,8</a:t>
                      </a:r>
                      <a:endParaRPr lang="ro-R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7,0</a:t>
                      </a:r>
                      <a:endParaRPr lang="ro-R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1816">
                <a:tc>
                  <a:txBody>
                    <a:bodyPr/>
                    <a:lstStyle/>
                    <a:p>
                      <a:pPr>
                        <a:lnSpc>
                          <a:spcPct val="107000"/>
                        </a:lnSpc>
                        <a:spcAft>
                          <a:spcPts val="0"/>
                        </a:spcAft>
                      </a:pPr>
                      <a:r>
                        <a:rPr lang="ro-RO" sz="3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Producție totală (kg/lactație)</a:t>
                      </a:r>
                      <a:endParaRPr lang="ro-R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1727 ± 165</a:t>
                      </a:r>
                      <a:endParaRPr lang="ro-R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1543 ± 170</a:t>
                      </a:r>
                      <a:endParaRPr lang="ro-R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1816">
                <a:tc>
                  <a:txBody>
                    <a:bodyPr/>
                    <a:lstStyle/>
                    <a:p>
                      <a:pPr>
                        <a:lnSpc>
                          <a:spcPct val="107000"/>
                        </a:lnSpc>
                        <a:spcAft>
                          <a:spcPts val="0"/>
                        </a:spcAft>
                      </a:pPr>
                      <a:r>
                        <a:rPr lang="ro-RO" sz="3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Diferență</a:t>
                      </a:r>
                      <a:endParaRPr lang="ro-R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+184 kg</a:t>
                      </a:r>
                      <a:endParaRPr lang="ro-R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ro-R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1816">
                <a:tc>
                  <a:txBody>
                    <a:bodyPr/>
                    <a:lstStyle/>
                    <a:p>
                      <a:pPr>
                        <a:lnSpc>
                          <a:spcPct val="107000"/>
                        </a:lnSpc>
                        <a:spcAft>
                          <a:spcPts val="0"/>
                        </a:spcAft>
                      </a:pPr>
                      <a:r>
                        <a:rPr lang="ro-RO" sz="3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CV%</a:t>
                      </a:r>
                      <a:endParaRPr lang="ro-R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9,55</a:t>
                      </a:r>
                      <a:endParaRPr lang="ro-RO"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11,02</a:t>
                      </a:r>
                      <a:endParaRPr lang="ro-RO"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5" name="Tabel 34"/>
          <p:cNvGraphicFramePr>
            <a:graphicFrameLocks noGrp="1"/>
          </p:cNvGraphicFramePr>
          <p:nvPr>
            <p:extLst>
              <p:ext uri="{D42A27DB-BD31-4B8C-83A1-F6EECF244321}">
                <p14:modId xmlns:p14="http://schemas.microsoft.com/office/powerpoint/2010/main" val="2758833307"/>
              </p:ext>
            </p:extLst>
          </p:nvPr>
        </p:nvGraphicFramePr>
        <p:xfrm>
          <a:off x="1651265" y="22150133"/>
          <a:ext cx="28275963" cy="3916845"/>
        </p:xfrm>
        <a:graphic>
          <a:graphicData uri="http://schemas.openxmlformats.org/drawingml/2006/table">
            <a:tbl>
              <a:tblPr firstRow="1" bandRow="1">
                <a:tableStyleId>{5C22544A-7EE6-4342-B048-85BDC9FD1C3A}</a:tableStyleId>
              </a:tblPr>
              <a:tblGrid>
                <a:gridCol w="9295029"/>
                <a:gridCol w="9570650"/>
                <a:gridCol w="9410284"/>
              </a:tblGrid>
              <a:tr h="3916845">
                <a:tc>
                  <a:txBody>
                    <a:bodyPr/>
                    <a:lstStyle/>
                    <a:p>
                      <a:pPr marL="0" marR="0" lvl="0" indent="0" algn="just" defTabSz="3239902" rtl="0" eaLnBrk="1" fontAlgn="auto" latinLnBrk="0" hangingPunct="1">
                        <a:lnSpc>
                          <a:spcPct val="100000"/>
                        </a:lnSpc>
                        <a:spcBef>
                          <a:spcPts val="0"/>
                        </a:spcBef>
                        <a:spcAft>
                          <a:spcPts val="0"/>
                        </a:spcAft>
                        <a:buClrTx/>
                        <a:buSzTx/>
                        <a:buFontTx/>
                        <a:buNone/>
                        <a:tabLst/>
                        <a:defRPr/>
                      </a:pPr>
                      <a:r>
                        <a:rPr lang="ro-RO" sz="3200" b="0" dirty="0" smtClean="0">
                          <a:solidFill>
                            <a:schemeClr val="tx1"/>
                          </a:solidFill>
                          <a:latin typeface="Arial" panose="020B0604020202020204" pitchFamily="34" charset="0"/>
                          <a:cs typeface="Arial" panose="020B0604020202020204" pitchFamily="34" charset="0"/>
                        </a:rPr>
                        <a:t>Diferența de 184 kg/lactație a fost distinct semnificativă statistic (t ≈ 3,48; p ≈ 0,0012), confirmând influența nivelului energetic și proteic al rației asupra performanței productive. Conținutul de grăsime și proteină a prezentat o evoluție tipică lactației la bubaline: scădere în perioada de vârf și creștere progresivă în faza finală. </a:t>
                      </a:r>
                      <a:r>
                        <a:rPr lang="ro-RO" sz="3200" b="0" dirty="0" smtClean="0">
                          <a:latin typeface="Arial" panose="020B0604020202020204" pitchFamily="34" charset="0"/>
                          <a:cs typeface="Arial" panose="020B0604020202020204" pitchFamily="34" charset="0"/>
                        </a:rPr>
                        <a:t>. </a:t>
                      </a:r>
                      <a:endParaRPr lang="ro-RO" sz="3200" b="0" dirty="0">
                        <a:latin typeface="Arial" panose="020B0604020202020204" pitchFamily="34" charset="0"/>
                        <a:cs typeface="Arial" panose="020B0604020202020204" pitchFamily="34" charset="0"/>
                      </a:endParaRPr>
                    </a:p>
                  </a:txBody>
                  <a:tcPr>
                    <a:noFill/>
                  </a:tcPr>
                </a:tc>
                <a:tc>
                  <a:txBody>
                    <a:bodyPr/>
                    <a:lstStyle/>
                    <a:p>
                      <a:endParaRPr lang="ro-RO" sz="3200" b="0" dirty="0">
                        <a:solidFill>
                          <a:schemeClr val="tx1"/>
                        </a:solidFill>
                        <a:latin typeface="Arial" panose="020B0604020202020204" pitchFamily="34" charset="0"/>
                        <a:cs typeface="Arial" panose="020B0604020202020204" pitchFamily="34" charset="0"/>
                      </a:endParaRPr>
                    </a:p>
                  </a:txBody>
                  <a:tcPr>
                    <a:noFill/>
                  </a:tcPr>
                </a:tc>
                <a:tc>
                  <a:txBody>
                    <a:bodyPr/>
                    <a:lstStyle/>
                    <a:p>
                      <a:pPr marL="0" marR="0" lvl="0" indent="0" algn="just" defTabSz="3239902" rtl="0" eaLnBrk="1" fontAlgn="auto" latinLnBrk="0" hangingPunct="1">
                        <a:lnSpc>
                          <a:spcPct val="100000"/>
                        </a:lnSpc>
                        <a:spcBef>
                          <a:spcPts val="0"/>
                        </a:spcBef>
                        <a:spcAft>
                          <a:spcPts val="0"/>
                        </a:spcAft>
                        <a:buClrTx/>
                        <a:buSzTx/>
                        <a:buFontTx/>
                        <a:buNone/>
                        <a:tabLst/>
                        <a:defRPr/>
                      </a:pPr>
                      <a:r>
                        <a:rPr lang="ro-RO" sz="3200" b="0" dirty="0" smtClean="0">
                          <a:solidFill>
                            <a:schemeClr val="tx1"/>
                          </a:solidFill>
                          <a:latin typeface="Arial" panose="020B0604020202020204" pitchFamily="34" charset="0"/>
                          <a:cs typeface="Arial" panose="020B0604020202020204" pitchFamily="34" charset="0"/>
                        </a:rPr>
                        <a:t>Sistemul mixt a înregistrat valori procentuale ușor mai ridicate, însă sistemul intensiv a asigurat cantități totale mai mari de grăsime și proteină datorită producției superioare de lapte. Diferențele nutriționale dintre sisteme (PB +1,75%; EM +1 MJ/kg SU în stabulație) au influențat direct producția totală și persistența lactației</a:t>
                      </a:r>
                      <a:r>
                        <a:rPr lang="ro-RO" sz="3200" b="0" dirty="0" smtClean="0">
                          <a:latin typeface="Arial" panose="020B0604020202020204" pitchFamily="34" charset="0"/>
                          <a:cs typeface="Arial" panose="020B0604020202020204" pitchFamily="34" charset="0"/>
                        </a:rPr>
                        <a:t>.</a:t>
                      </a:r>
                    </a:p>
                  </a:txBody>
                  <a:tcPr>
                    <a:noFill/>
                  </a:tcPr>
                </a:tc>
              </a:tr>
            </a:tbl>
          </a:graphicData>
        </a:graphic>
      </p:graphicFrame>
      <p:sp>
        <p:nvSpPr>
          <p:cNvPr id="36" name="TextBox 21"/>
          <p:cNvSpPr txBox="1"/>
          <p:nvPr/>
        </p:nvSpPr>
        <p:spPr>
          <a:xfrm>
            <a:off x="2144155" y="26063705"/>
            <a:ext cx="28163136" cy="1077218"/>
          </a:xfrm>
          <a:prstGeom prst="rect">
            <a:avLst/>
          </a:prstGeom>
          <a:noFill/>
        </p:spPr>
        <p:txBody>
          <a:bodyPr wrap="square" numCol="2" rtlCol="0">
            <a:spAutoFit/>
          </a:bodyPr>
          <a:lstStyle/>
          <a:p>
            <a:r>
              <a:rPr lang="ro-RO" sz="3200" b="1" dirty="0">
                <a:latin typeface="Arial" charset="0"/>
                <a:ea typeface="Arial" charset="0"/>
                <a:cs typeface="Arial" charset="0"/>
              </a:rPr>
              <a:t> </a:t>
            </a:r>
            <a:r>
              <a:rPr lang="ro-RO" sz="3200" b="1" dirty="0" smtClean="0">
                <a:latin typeface="Arial" charset="0"/>
                <a:ea typeface="Arial" charset="0"/>
                <a:cs typeface="Arial" charset="0"/>
              </a:rPr>
              <a:t>    </a:t>
            </a:r>
            <a:r>
              <a:rPr lang="it-IT" sz="3200" b="1" dirty="0" smtClean="0">
                <a:latin typeface="Arial" charset="0"/>
                <a:ea typeface="Arial" charset="0"/>
                <a:cs typeface="Arial" charset="0"/>
              </a:rPr>
              <a:t>Tabel </a:t>
            </a:r>
            <a:r>
              <a:rPr lang="it-IT" sz="3200" b="1" dirty="0">
                <a:latin typeface="Arial" charset="0"/>
                <a:ea typeface="Arial" charset="0"/>
                <a:cs typeface="Arial" charset="0"/>
              </a:rPr>
              <a:t>3. Indicatori nutriționali și </a:t>
            </a:r>
            <a:r>
              <a:rPr lang="it-IT" sz="3200" b="1" dirty="0" smtClean="0">
                <a:latin typeface="Arial" charset="0"/>
                <a:ea typeface="Arial" charset="0"/>
                <a:cs typeface="Arial" charset="0"/>
              </a:rPr>
              <a:t>eficiență</a:t>
            </a:r>
            <a:endParaRPr lang="ro-RO" sz="3200" b="1" dirty="0" smtClean="0">
              <a:latin typeface="Arial" charset="0"/>
              <a:ea typeface="Arial" charset="0"/>
              <a:cs typeface="Arial" charset="0"/>
            </a:endParaRPr>
          </a:p>
          <a:p>
            <a:r>
              <a:rPr lang="ro-RO" sz="3200" b="1" dirty="0" smtClean="0">
                <a:latin typeface="Arial" charset="0"/>
                <a:ea typeface="Arial" charset="0"/>
                <a:cs typeface="Arial" charset="0"/>
              </a:rPr>
              <a:t>                 				                       Tabel 4. Indicatori economici</a:t>
            </a:r>
          </a:p>
          <a:p>
            <a:endParaRPr lang="ro-RO" sz="3200" b="1" dirty="0" smtClean="0">
              <a:latin typeface="Arial" charset="0"/>
              <a:ea typeface="Arial" charset="0"/>
              <a:cs typeface="Arial" charset="0"/>
            </a:endParaRPr>
          </a:p>
        </p:txBody>
      </p:sp>
      <p:graphicFrame>
        <p:nvGraphicFramePr>
          <p:cNvPr id="38" name="Tabel 37"/>
          <p:cNvGraphicFramePr>
            <a:graphicFrameLocks noGrp="1"/>
          </p:cNvGraphicFramePr>
          <p:nvPr>
            <p:extLst>
              <p:ext uri="{D42A27DB-BD31-4B8C-83A1-F6EECF244321}">
                <p14:modId xmlns:p14="http://schemas.microsoft.com/office/powerpoint/2010/main" val="1941270293"/>
              </p:ext>
            </p:extLst>
          </p:nvPr>
        </p:nvGraphicFramePr>
        <p:xfrm>
          <a:off x="1889678" y="26827772"/>
          <a:ext cx="9078910" cy="2704465"/>
        </p:xfrm>
        <a:graphic>
          <a:graphicData uri="http://schemas.openxmlformats.org/drawingml/2006/table">
            <a:tbl>
              <a:tblPr firstRow="1" firstCol="1" bandRow="1"/>
              <a:tblGrid>
                <a:gridCol w="5029424"/>
                <a:gridCol w="2155372"/>
                <a:gridCol w="1894114"/>
              </a:tblGrid>
              <a:tr h="540893">
                <a:tc>
                  <a:txBody>
                    <a:bodyPr/>
                    <a:lstStyle/>
                    <a:p>
                      <a:pPr algn="ctr">
                        <a:lnSpc>
                          <a:spcPct val="107000"/>
                        </a:lnSpc>
                        <a:spcAft>
                          <a:spcPts val="0"/>
                        </a:spcAft>
                      </a:pPr>
                      <a:r>
                        <a:rPr lang="ro-RO" sz="3200" b="1" dirty="0">
                          <a:effectLst/>
                          <a:latin typeface="Arial" panose="020B0604020202020204" pitchFamily="34" charset="0"/>
                          <a:ea typeface="Times New Roman" panose="02020603050405020304" pitchFamily="18" charset="0"/>
                          <a:cs typeface="Times New Roman" panose="02020603050405020304" pitchFamily="18" charset="0"/>
                        </a:rPr>
                        <a:t>Indicator</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dirty="0">
                          <a:effectLst/>
                          <a:latin typeface="Arial" panose="020B0604020202020204" pitchFamily="34" charset="0"/>
                          <a:ea typeface="Times New Roman" panose="02020603050405020304" pitchFamily="18" charset="0"/>
                          <a:cs typeface="Times New Roman" panose="02020603050405020304" pitchFamily="18" charset="0"/>
                        </a:rPr>
                        <a:t>Lot I</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a:effectLst/>
                          <a:latin typeface="Arial" panose="020B0604020202020204" pitchFamily="34" charset="0"/>
                          <a:ea typeface="Times New Roman" panose="02020603050405020304" pitchFamily="18" charset="0"/>
                          <a:cs typeface="Times New Roman" panose="02020603050405020304" pitchFamily="18" charset="0"/>
                        </a:rPr>
                        <a:t>Lot II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PB (%)</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16,5</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14,75</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EM (MJ/kg SU)</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10,75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9,75</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Eficiență energetică</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0,035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0,042</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Eficiență utilizare proteină</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0,103</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0,127</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39" name="Tabel 38"/>
          <p:cNvGraphicFramePr>
            <a:graphicFrameLocks noGrp="1"/>
          </p:cNvGraphicFramePr>
          <p:nvPr>
            <p:extLst>
              <p:ext uri="{D42A27DB-BD31-4B8C-83A1-F6EECF244321}">
                <p14:modId xmlns:p14="http://schemas.microsoft.com/office/powerpoint/2010/main" val="1472835121"/>
              </p:ext>
            </p:extLst>
          </p:nvPr>
        </p:nvGraphicFramePr>
        <p:xfrm>
          <a:off x="20906169" y="26827772"/>
          <a:ext cx="8827158" cy="2163572"/>
        </p:xfrm>
        <a:graphic>
          <a:graphicData uri="http://schemas.openxmlformats.org/drawingml/2006/table">
            <a:tbl>
              <a:tblPr firstRow="1" firstCol="1" bandRow="1"/>
              <a:tblGrid>
                <a:gridCol w="4435774"/>
                <a:gridCol w="2096329"/>
                <a:gridCol w="2295055"/>
              </a:tblGrid>
              <a:tr h="540893">
                <a:tc>
                  <a:txBody>
                    <a:bodyPr/>
                    <a:lstStyle/>
                    <a:p>
                      <a:pPr algn="ctr">
                        <a:lnSpc>
                          <a:spcPct val="107000"/>
                        </a:lnSpc>
                        <a:spcAft>
                          <a:spcPts val="0"/>
                        </a:spcAft>
                      </a:pPr>
                      <a:r>
                        <a:rPr lang="ro-RO" sz="3200" b="1" dirty="0">
                          <a:effectLst/>
                          <a:latin typeface="Arial" panose="020B0604020202020204" pitchFamily="34" charset="0"/>
                          <a:ea typeface="Times New Roman" panose="02020603050405020304" pitchFamily="18" charset="0"/>
                          <a:cs typeface="Times New Roman" panose="02020603050405020304" pitchFamily="18" charset="0"/>
                        </a:rPr>
                        <a:t>Indicator</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dirty="0">
                          <a:effectLst/>
                          <a:latin typeface="Arial" panose="020B0604020202020204" pitchFamily="34" charset="0"/>
                          <a:ea typeface="Times New Roman" panose="02020603050405020304" pitchFamily="18" charset="0"/>
                          <a:cs typeface="Times New Roman" panose="02020603050405020304" pitchFamily="18" charset="0"/>
                        </a:rPr>
                        <a:t>Lot I</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dirty="0">
                          <a:effectLst/>
                          <a:latin typeface="Arial" panose="020B0604020202020204" pitchFamily="34" charset="0"/>
                          <a:ea typeface="Times New Roman" panose="02020603050405020304" pitchFamily="18" charset="0"/>
                          <a:cs typeface="Times New Roman" panose="02020603050405020304" pitchFamily="18" charset="0"/>
                        </a:rPr>
                        <a:t>Lot II</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Cost/kg lapte (lei)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2,16</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1,30</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Venit brut (lei)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13.816</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12.344</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Marjă brută (lei)</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10.090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10.332</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0" name="Imagine 39" descr="C:\Users\l2\Downloads\curba_lactatie_comparativ_final.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88368" y="22100488"/>
            <a:ext cx="9237738" cy="5160120"/>
          </a:xfrm>
          <a:prstGeom prst="rect">
            <a:avLst/>
          </a:prstGeom>
          <a:noFill/>
          <a:ln>
            <a:noFill/>
          </a:ln>
        </p:spPr>
      </p:pic>
      <p:sp>
        <p:nvSpPr>
          <p:cNvPr id="43" name="AutoShape 2" descr="Descărcați Graficul eficienței econom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45" name="Imagin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1423" y="28582915"/>
            <a:ext cx="8731911" cy="4824503"/>
          </a:xfrm>
          <a:prstGeom prst="rect">
            <a:avLst/>
          </a:prstGeom>
        </p:spPr>
      </p:pic>
      <p:pic>
        <p:nvPicPr>
          <p:cNvPr id="46" name="Imagin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9679" y="29891033"/>
            <a:ext cx="8015870" cy="4290440"/>
          </a:xfrm>
          <a:prstGeom prst="rect">
            <a:avLst/>
          </a:prstGeom>
        </p:spPr>
      </p:pic>
      <p:pic>
        <p:nvPicPr>
          <p:cNvPr id="49" name="Imagin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88721" y="29617827"/>
            <a:ext cx="7081727" cy="4394636"/>
          </a:xfrm>
          <a:prstGeom prst="rect">
            <a:avLst/>
          </a:prstGeom>
        </p:spPr>
      </p:pic>
    </p:spTree>
    <p:extLst>
      <p:ext uri="{BB962C8B-B14F-4D97-AF65-F5344CB8AC3E}">
        <p14:creationId xmlns:p14="http://schemas.microsoft.com/office/powerpoint/2010/main" val="1478231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2888" y="5900769"/>
            <a:ext cx="32396400" cy="0"/>
          </a:xfrm>
          <a:prstGeom prst="line">
            <a:avLst/>
          </a:prstGeom>
          <a:ln w="1270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91896" y="6550353"/>
            <a:ext cx="28776842" cy="2862322"/>
          </a:xfrm>
          <a:prstGeom prst="rect">
            <a:avLst/>
          </a:prstGeom>
          <a:noFill/>
        </p:spPr>
        <p:txBody>
          <a:bodyPr wrap="square" rtlCol="0">
            <a:spAutoFit/>
          </a:bodyPr>
          <a:lstStyle/>
          <a:p>
            <a:pPr algn="ctr"/>
            <a:r>
              <a:rPr lang="en-US" sz="6000" b="1" dirty="0" smtClean="0">
                <a:latin typeface="Arial" charset="0"/>
                <a:ea typeface="Arial" charset="0"/>
                <a:cs typeface="Arial" charset="0"/>
              </a:rPr>
              <a:t>RESEARCH ON LACTATION YIELD DYNAMICS, MILK QUALITY AND ECONOMIC EFFICIENCY IN BUFFALO COWS UNDER TWO FEEDING SYSTEMS</a:t>
            </a:r>
            <a:endParaRPr lang="en-US" sz="6000" b="1" dirty="0">
              <a:solidFill>
                <a:srgbClr val="FF0000"/>
              </a:solidFill>
              <a:latin typeface="Arial" charset="0"/>
              <a:ea typeface="Arial" charset="0"/>
              <a:cs typeface="Arial" charset="0"/>
            </a:endParaRPr>
          </a:p>
        </p:txBody>
      </p:sp>
      <p:sp>
        <p:nvSpPr>
          <p:cNvPr id="19" name="TextBox 18"/>
          <p:cNvSpPr txBox="1"/>
          <p:nvPr/>
        </p:nvSpPr>
        <p:spPr>
          <a:xfrm>
            <a:off x="1718962" y="9512710"/>
            <a:ext cx="28359197" cy="646331"/>
          </a:xfrm>
          <a:prstGeom prst="rect">
            <a:avLst/>
          </a:prstGeom>
          <a:noFill/>
        </p:spPr>
        <p:txBody>
          <a:bodyPr wrap="square" rtlCol="0">
            <a:spAutoFit/>
          </a:bodyPr>
          <a:lstStyle/>
          <a:p>
            <a:pPr algn="r"/>
            <a:r>
              <a:rPr lang="en-US" sz="3600" b="1" dirty="0">
                <a:latin typeface="Arial" charset="0"/>
                <a:ea typeface="Arial" charset="0"/>
                <a:cs typeface="Arial" charset="0"/>
              </a:rPr>
              <a:t>MOLDOVAN </a:t>
            </a:r>
            <a:r>
              <a:rPr lang="en-US" sz="3600" b="1" dirty="0" err="1">
                <a:latin typeface="Arial" charset="0"/>
                <a:ea typeface="Arial" charset="0"/>
                <a:cs typeface="Arial" charset="0"/>
              </a:rPr>
              <a:t>Mădălina</a:t>
            </a:r>
            <a:r>
              <a:rPr lang="en-US" sz="3600" b="1" dirty="0">
                <a:latin typeface="Arial" charset="0"/>
                <a:ea typeface="Arial" charset="0"/>
                <a:cs typeface="Arial" charset="0"/>
              </a:rPr>
              <a:t>, CHIOREAN Remus, BOTA Adrian</a:t>
            </a:r>
          </a:p>
        </p:txBody>
      </p:sp>
      <p:sp>
        <p:nvSpPr>
          <p:cNvPr id="20" name="TextBox 19"/>
          <p:cNvSpPr txBox="1"/>
          <p:nvPr/>
        </p:nvSpPr>
        <p:spPr>
          <a:xfrm>
            <a:off x="1891896" y="10370819"/>
            <a:ext cx="28356980" cy="2185214"/>
          </a:xfrm>
          <a:prstGeom prst="rect">
            <a:avLst/>
          </a:prstGeom>
          <a:noFill/>
        </p:spPr>
        <p:txBody>
          <a:bodyPr wrap="square" rtlCol="0">
            <a:spAutoFit/>
          </a:bodyPr>
          <a:lstStyle/>
          <a:p>
            <a:r>
              <a:rPr lang="ro-RO" sz="4000" b="1" dirty="0" smtClean="0">
                <a:latin typeface="Arial" charset="0"/>
                <a:ea typeface="Arial" charset="0"/>
                <a:cs typeface="Arial" charset="0"/>
              </a:rPr>
              <a:t>INTRODUCTION:</a:t>
            </a:r>
            <a:r>
              <a:rPr lang="en-US" sz="4000" b="1" dirty="0" smtClean="0">
                <a:latin typeface="Arial" charset="0"/>
                <a:ea typeface="Arial" charset="0"/>
                <a:cs typeface="Arial" charset="0"/>
              </a:rPr>
              <a:t> </a:t>
            </a:r>
            <a:endParaRPr lang="ro-RO" sz="4000" b="1" dirty="0">
              <a:latin typeface="Arial" charset="0"/>
              <a:ea typeface="Arial" charset="0"/>
              <a:cs typeface="Arial" charset="0"/>
            </a:endParaRPr>
          </a:p>
          <a:p>
            <a:pPr algn="just"/>
            <a:r>
              <a:rPr lang="en-US" sz="3200" dirty="0">
                <a:latin typeface="Arial" charset="0"/>
                <a:ea typeface="Arial" charset="0"/>
                <a:cs typeface="Arial" charset="0"/>
              </a:rPr>
              <a:t>Buffalo cows make efficient use of pastureland and locally available feed resources, while their milk is rich in fat and protein. Productive performance is strongly influenced by the housing system and nutritional management. This study evaluated the effects of two rearing systems—permanent housing and a mixed system (grazing combined with housing)—on milk yield, milk composition, and economic efficiency throughout a complete lactation period.</a:t>
            </a:r>
            <a:endParaRPr lang="ro-RO" sz="3200" dirty="0" smtClean="0">
              <a:latin typeface="Arial" charset="0"/>
              <a:ea typeface="Arial" charset="0"/>
              <a:cs typeface="Arial" charset="0"/>
            </a:endParaRPr>
          </a:p>
        </p:txBody>
      </p:sp>
      <p:sp>
        <p:nvSpPr>
          <p:cNvPr id="21" name="TextBox 20"/>
          <p:cNvSpPr txBox="1"/>
          <p:nvPr/>
        </p:nvSpPr>
        <p:spPr>
          <a:xfrm>
            <a:off x="1795534" y="12706350"/>
            <a:ext cx="28359197" cy="3170099"/>
          </a:xfrm>
          <a:prstGeom prst="rect">
            <a:avLst/>
          </a:prstGeom>
          <a:noFill/>
        </p:spPr>
        <p:txBody>
          <a:bodyPr wrap="square" rtlCol="0">
            <a:spAutoFit/>
          </a:bodyPr>
          <a:lstStyle/>
          <a:p>
            <a:r>
              <a:rPr lang="ro-RO" sz="4000" b="1" dirty="0" smtClean="0">
                <a:latin typeface="Arial" charset="0"/>
                <a:ea typeface="Arial" charset="0"/>
                <a:cs typeface="Arial" charset="0"/>
              </a:rPr>
              <a:t>MATERIAL ŞI METHODS</a:t>
            </a:r>
          </a:p>
          <a:p>
            <a:pPr algn="just"/>
            <a:r>
              <a:rPr lang="en-US" sz="3200" dirty="0">
                <a:latin typeface="Arial" charset="0"/>
                <a:ea typeface="Arial" charset="0"/>
                <a:cs typeface="Arial" charset="0"/>
              </a:rPr>
              <a:t>The study was conducted on 40 buffalo cows in complete lactation, divided into two experimental groups: permanent housing and a mixed system (grazing + housing). The animals were selected based on age, lactation number, health status, and previous milk production. Milk yield and composition were monitored throughout a complete lactation (270 ± 15 days), according to ICAR methodology, through 6 controls performed at intervals of 42 ± 5 days. Total milk production, fat and protein content, feed conversion efficiency, and economic indicators were determined. Data were statistically analyzed using descriptive indicators and the Welch t-test for group comparison.</a:t>
            </a:r>
            <a:endParaRPr lang="ro-RO" sz="3200" dirty="0">
              <a:latin typeface="Arial" charset="0"/>
              <a:ea typeface="Arial" charset="0"/>
              <a:cs typeface="Arial" charset="0"/>
            </a:endParaRPr>
          </a:p>
        </p:txBody>
      </p:sp>
      <p:sp>
        <p:nvSpPr>
          <p:cNvPr id="22" name="TextBox 21"/>
          <p:cNvSpPr txBox="1"/>
          <p:nvPr/>
        </p:nvSpPr>
        <p:spPr>
          <a:xfrm>
            <a:off x="1739753" y="16098295"/>
            <a:ext cx="28281952" cy="2308324"/>
          </a:xfrm>
          <a:prstGeom prst="rect">
            <a:avLst/>
          </a:prstGeom>
          <a:noFill/>
        </p:spPr>
        <p:txBody>
          <a:bodyPr wrap="square" rtlCol="0">
            <a:spAutoFit/>
          </a:bodyPr>
          <a:lstStyle/>
          <a:p>
            <a:r>
              <a:rPr lang="ro-RO" sz="4000" b="1" dirty="0">
                <a:latin typeface="Arial" charset="0"/>
                <a:ea typeface="Arial" charset="0"/>
                <a:cs typeface="Arial" charset="0"/>
              </a:rPr>
              <a:t>RESULTS AND </a:t>
            </a:r>
            <a:r>
              <a:rPr lang="ro-RO" sz="4000" b="1" dirty="0" smtClean="0">
                <a:latin typeface="Arial" charset="0"/>
                <a:ea typeface="Arial" charset="0"/>
                <a:cs typeface="Arial" charset="0"/>
              </a:rPr>
              <a:t>DISCUSSIONS</a:t>
            </a:r>
          </a:p>
          <a:p>
            <a:r>
              <a:rPr lang="en-US" sz="3200" dirty="0" smtClean="0">
                <a:latin typeface="Arial" charset="0"/>
                <a:ea typeface="Arial" charset="0"/>
                <a:cs typeface="Arial" charset="0"/>
              </a:rPr>
              <a:t>The </a:t>
            </a:r>
            <a:r>
              <a:rPr lang="en-US" sz="3200" dirty="0">
                <a:latin typeface="Arial" charset="0"/>
                <a:ea typeface="Arial" charset="0"/>
                <a:cs typeface="Arial" charset="0"/>
              </a:rPr>
              <a:t>permanent housing system resulted in higher daily milk yields throughout the entire lactation period, with a peak of 7.8 kg/day compared to 7.0 kg/day in the mixed system. The differences were statistically significant (p &lt; 0.05) starting from the second control and highlighted a better persistence of lactation in the intensive system</a:t>
            </a:r>
            <a:r>
              <a:rPr lang="en-US" sz="4000" b="1" dirty="0">
                <a:latin typeface="Arial" charset="0"/>
                <a:ea typeface="Arial" charset="0"/>
                <a:cs typeface="Arial" charset="0"/>
              </a:rPr>
              <a:t>.</a:t>
            </a:r>
            <a:endParaRPr lang="ro-RO" sz="4000" b="1" dirty="0" smtClean="0">
              <a:latin typeface="Arial" charset="0"/>
              <a:ea typeface="Arial" charset="0"/>
              <a:cs typeface="Arial" charset="0"/>
            </a:endParaRPr>
          </a:p>
        </p:txBody>
      </p:sp>
      <p:sp>
        <p:nvSpPr>
          <p:cNvPr id="23" name="TextBox 22"/>
          <p:cNvSpPr txBox="1"/>
          <p:nvPr/>
        </p:nvSpPr>
        <p:spPr>
          <a:xfrm>
            <a:off x="1602968" y="36706551"/>
            <a:ext cx="28049718" cy="2677656"/>
          </a:xfrm>
          <a:prstGeom prst="rect">
            <a:avLst/>
          </a:prstGeom>
          <a:noFill/>
        </p:spPr>
        <p:txBody>
          <a:bodyPr wrap="square" rtlCol="0">
            <a:spAutoFit/>
          </a:bodyPr>
          <a:lstStyle/>
          <a:p>
            <a:r>
              <a:rPr lang="ro-RO" sz="4000" b="1" dirty="0" smtClean="0">
                <a:latin typeface="Arial" charset="0"/>
                <a:ea typeface="Arial" charset="0"/>
                <a:cs typeface="Arial" charset="0"/>
              </a:rPr>
              <a:t>CONCLUSIONS</a:t>
            </a:r>
          </a:p>
          <a:p>
            <a:pPr algn="just"/>
            <a:r>
              <a:rPr lang="en-US" sz="3200" dirty="0">
                <a:latin typeface="Arial" charset="0"/>
                <a:ea typeface="Arial" charset="0"/>
                <a:cs typeface="Arial" charset="0"/>
              </a:rPr>
              <a:t>The feeding system significantly influenced lactation performance in buffalo cows. The permanent housing system, characterized by higher energy and protein intake, resulted in greater total milk production (+184 kg/lactation), as well as higher fat and protein yields. The mixed system (grazing + housing) showed better nutrient conversion efficiency and a lower cost per kilogram of milk. The results indicate that the choice of the optimal system should be based on economic objectives, available feed resources, and the desired level of production </a:t>
            </a:r>
            <a:r>
              <a:rPr lang="en-US" sz="3200" dirty="0" smtClean="0">
                <a:latin typeface="Arial" charset="0"/>
                <a:ea typeface="Arial" charset="0"/>
                <a:cs typeface="Arial" charset="0"/>
              </a:rPr>
              <a:t>intensification</a:t>
            </a:r>
            <a:r>
              <a:rPr lang="ro-RO" sz="3200" dirty="0" smtClean="0">
                <a:latin typeface="Arial" charset="0"/>
                <a:ea typeface="Arial" charset="0"/>
                <a:cs typeface="Arial" charset="0"/>
              </a:rPr>
              <a:t>.</a:t>
            </a:r>
            <a:endParaRPr lang="ro-RO" sz="3200" dirty="0" smtClean="0">
              <a:latin typeface="Arial" charset="0"/>
              <a:ea typeface="Arial" charset="0"/>
              <a:cs typeface="Arial" charset="0"/>
            </a:endParaRPr>
          </a:p>
        </p:txBody>
      </p:sp>
      <p:cxnSp>
        <p:nvCxnSpPr>
          <p:cNvPr id="24" name="Straight Connector 23"/>
          <p:cNvCxnSpPr/>
          <p:nvPr/>
        </p:nvCxnSpPr>
        <p:spPr>
          <a:xfrm>
            <a:off x="2888" y="5982059"/>
            <a:ext cx="32396400"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88" y="6123345"/>
            <a:ext cx="323964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74336" y="1684421"/>
            <a:ext cx="21945600" cy="4708981"/>
          </a:xfrm>
          <a:prstGeom prst="rect">
            <a:avLst/>
          </a:prstGeom>
          <a:noFill/>
        </p:spPr>
        <p:txBody>
          <a:bodyPr wrap="square" rtlCol="0">
            <a:spAutoFit/>
          </a:bodyPr>
          <a:lstStyle/>
          <a:p>
            <a:pPr algn="ctr"/>
            <a:r>
              <a:rPr lang="en-US" sz="6000" b="1" dirty="0">
                <a:latin typeface="Arial Black" panose="020B0A04020102020204" pitchFamily="34" charset="0"/>
              </a:rPr>
              <a:t>The 5th Edition of the Annual Conference</a:t>
            </a:r>
          </a:p>
          <a:p>
            <a:pPr algn="ctr"/>
            <a:r>
              <a:rPr lang="en-US" sz="6000" b="1" dirty="0">
                <a:latin typeface="Arial Black" panose="020B0A04020102020204" pitchFamily="34" charset="0"/>
              </a:rPr>
              <a:t>“Romanian agricultural and forestry research: achievements and </a:t>
            </a:r>
            <a:r>
              <a:rPr lang="en-US" sz="6000" b="1" dirty="0" err="1">
                <a:latin typeface="Arial Black" panose="020B0A04020102020204" pitchFamily="34" charset="0"/>
              </a:rPr>
              <a:t>prospectives</a:t>
            </a:r>
            <a:r>
              <a:rPr lang="en-US" sz="6000" b="1" dirty="0">
                <a:latin typeface="Arial Black" panose="020B0A04020102020204" pitchFamily="34" charset="0"/>
              </a:rPr>
              <a:t>” </a:t>
            </a:r>
            <a:endParaRPr lang="ro-RO" sz="6000" b="1" dirty="0" smtClean="0">
              <a:latin typeface="Arial Black" panose="020B0A04020102020204" pitchFamily="34" charset="0"/>
            </a:endParaRPr>
          </a:p>
          <a:p>
            <a:pPr algn="ctr"/>
            <a:r>
              <a:rPr lang="en-US" sz="6000" b="1" dirty="0" smtClean="0">
                <a:latin typeface="Arial Black" panose="020B0A04020102020204" pitchFamily="34" charset="0"/>
              </a:rPr>
              <a:t>May </a:t>
            </a:r>
            <a:r>
              <a:rPr lang="en-US" sz="6000" b="1" dirty="0">
                <a:latin typeface="Arial Black" panose="020B0A04020102020204" pitchFamily="34" charset="0"/>
              </a:rPr>
              <a:t>28, 2026</a:t>
            </a:r>
          </a:p>
          <a:p>
            <a:endParaRPr lang="en-US" sz="6000" dirty="0"/>
          </a:p>
        </p:txBody>
      </p:sp>
      <p:sp>
        <p:nvSpPr>
          <p:cNvPr id="16" name="TextBox 15"/>
          <p:cNvSpPr txBox="1"/>
          <p:nvPr/>
        </p:nvSpPr>
        <p:spPr>
          <a:xfrm>
            <a:off x="27651456" y="1684421"/>
            <a:ext cx="3017282" cy="3046988"/>
          </a:xfrm>
          <a:prstGeom prst="rect">
            <a:avLst/>
          </a:prstGeom>
          <a:noFill/>
        </p:spPr>
        <p:txBody>
          <a:bodyPr wrap="square" rtlCol="0">
            <a:spAutoFit/>
          </a:bodyPr>
          <a:lstStyle/>
          <a:p>
            <a:pPr algn="ctr"/>
            <a:endParaRPr lang="ro-RO" sz="4800" dirty="0" smtClean="0"/>
          </a:p>
          <a:p>
            <a:endParaRPr lang="ro-RO" sz="4800" dirty="0"/>
          </a:p>
          <a:p>
            <a:endParaRPr lang="ro-RO" sz="4800" dirty="0" smtClean="0"/>
          </a:p>
          <a:p>
            <a:endParaRPr lang="en-US" sz="4800" dirty="0"/>
          </a:p>
        </p:txBody>
      </p:sp>
      <p:pic>
        <p:nvPicPr>
          <p:cNvPr id="26" name="Picture 25"/>
          <p:cNvPicPr/>
          <p:nvPr/>
        </p:nvPicPr>
        <p:blipFill>
          <a:blip r:embed="rId2">
            <a:extLst>
              <a:ext uri="{28A0092B-C50C-407E-A947-70E740481C1C}">
                <a14:useLocalDpi xmlns:a14="http://schemas.microsoft.com/office/drawing/2010/main" val="0"/>
              </a:ext>
            </a:extLst>
          </a:blip>
          <a:srcRect/>
          <a:stretch>
            <a:fillRect/>
          </a:stretch>
        </p:blipFill>
        <p:spPr bwMode="auto">
          <a:xfrm>
            <a:off x="2069432" y="1347537"/>
            <a:ext cx="2904903" cy="4023330"/>
          </a:xfrm>
          <a:prstGeom prst="rect">
            <a:avLst/>
          </a:prstGeom>
          <a:noFill/>
        </p:spPr>
      </p:pic>
      <p:pic>
        <p:nvPicPr>
          <p:cNvPr id="27" name="Imagine 7"/>
          <p:cNvPicPr>
            <a:picLocks noChangeAspect="1"/>
          </p:cNvPicPr>
          <p:nvPr/>
        </p:nvPicPr>
        <p:blipFill>
          <a:blip r:embed="rId3"/>
          <a:stretch>
            <a:fillRect/>
          </a:stretch>
        </p:blipFill>
        <p:spPr>
          <a:xfrm>
            <a:off x="27166262" y="1347536"/>
            <a:ext cx="3502476" cy="4029371"/>
          </a:xfrm>
          <a:prstGeom prst="rect">
            <a:avLst/>
          </a:prstGeom>
        </p:spPr>
      </p:pic>
      <p:pic>
        <p:nvPicPr>
          <p:cNvPr id="2" name="Imagine 1"/>
          <p:cNvPicPr>
            <a:picLocks noChangeAspect="1"/>
          </p:cNvPicPr>
          <p:nvPr/>
        </p:nvPicPr>
        <p:blipFill>
          <a:blip r:embed="rId4"/>
          <a:stretch>
            <a:fillRect/>
          </a:stretch>
        </p:blipFill>
        <p:spPr>
          <a:xfrm>
            <a:off x="11564463" y="29637066"/>
            <a:ext cx="7794042" cy="4956005"/>
          </a:xfrm>
          <a:prstGeom prst="rect">
            <a:avLst/>
          </a:prstGeom>
        </p:spPr>
      </p:pic>
      <p:pic>
        <p:nvPicPr>
          <p:cNvPr id="3" name="I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7952" y="22433002"/>
            <a:ext cx="8796386" cy="5850299"/>
          </a:xfrm>
          <a:prstGeom prst="rect">
            <a:avLst/>
          </a:prstGeom>
        </p:spPr>
      </p:pic>
      <p:sp>
        <p:nvSpPr>
          <p:cNvPr id="4" name="Dreptunghi 3"/>
          <p:cNvSpPr/>
          <p:nvPr/>
        </p:nvSpPr>
        <p:spPr>
          <a:xfrm>
            <a:off x="1881215" y="18424950"/>
            <a:ext cx="16198850" cy="584775"/>
          </a:xfrm>
          <a:prstGeom prst="rect">
            <a:avLst/>
          </a:prstGeom>
        </p:spPr>
        <p:txBody>
          <a:bodyPr>
            <a:spAutoFit/>
          </a:bodyPr>
          <a:lstStyle/>
          <a:p>
            <a:r>
              <a:rPr lang="en-US" sz="3200" b="1" dirty="0" smtClean="0">
                <a:latin typeface="Arial" panose="020B0604020202020204" pitchFamily="34" charset="0"/>
                <a:cs typeface="Arial" panose="020B0604020202020204" pitchFamily="34" charset="0"/>
              </a:rPr>
              <a:t>Table 1. Average daily milk yield and total milk production per lactation</a:t>
            </a:r>
            <a:endParaRPr lang="ro-RO" sz="3200" b="1" dirty="0">
              <a:latin typeface="Arial" panose="020B0604020202020204" pitchFamily="34" charset="0"/>
              <a:cs typeface="Arial" panose="020B0604020202020204" pitchFamily="34" charset="0"/>
            </a:endParaRPr>
          </a:p>
        </p:txBody>
      </p:sp>
      <p:graphicFrame>
        <p:nvGraphicFramePr>
          <p:cNvPr id="6" name="Tabel 5"/>
          <p:cNvGraphicFramePr>
            <a:graphicFrameLocks noGrp="1"/>
          </p:cNvGraphicFramePr>
          <p:nvPr>
            <p:extLst>
              <p:ext uri="{D42A27DB-BD31-4B8C-83A1-F6EECF244321}">
                <p14:modId xmlns:p14="http://schemas.microsoft.com/office/powerpoint/2010/main" val="284911743"/>
              </p:ext>
            </p:extLst>
          </p:nvPr>
        </p:nvGraphicFramePr>
        <p:xfrm>
          <a:off x="1880606" y="19028056"/>
          <a:ext cx="13107445" cy="3226308"/>
        </p:xfrm>
        <a:graphic>
          <a:graphicData uri="http://schemas.openxmlformats.org/drawingml/2006/table">
            <a:tbl>
              <a:tblPr firstRow="1" firstCol="1" bandRow="1"/>
              <a:tblGrid>
                <a:gridCol w="6373042"/>
                <a:gridCol w="3566660"/>
                <a:gridCol w="3167743"/>
              </a:tblGrid>
              <a:tr h="0">
                <a:tc>
                  <a:txBody>
                    <a:bodyPr/>
                    <a:lstStyle/>
                    <a:p>
                      <a:pPr algn="ctr">
                        <a:lnSpc>
                          <a:spcPct val="107000"/>
                        </a:lnSpc>
                        <a:spcAft>
                          <a:spcPts val="0"/>
                        </a:spcAft>
                      </a:pPr>
                      <a:r>
                        <a:rPr lang="ro-RO" sz="3200" b="1" dirty="0">
                          <a:effectLst/>
                          <a:latin typeface="Arial" panose="020B0604020202020204" pitchFamily="34" charset="0"/>
                          <a:ea typeface="Times New Roman" panose="02020603050405020304" pitchFamily="18" charset="0"/>
                          <a:cs typeface="Times New Roman" panose="02020603050405020304" pitchFamily="18" charset="0"/>
                        </a:rPr>
                        <a:t>Indicator</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a:effectLst/>
                          <a:latin typeface="Arial" panose="020B0604020202020204" pitchFamily="34" charset="0"/>
                          <a:ea typeface="Times New Roman" panose="02020603050405020304" pitchFamily="18" charset="0"/>
                          <a:cs typeface="Times New Roman" panose="02020603050405020304" pitchFamily="18" charset="0"/>
                        </a:rPr>
                        <a:t>Lot I – Permanent housing</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a:effectLst/>
                          <a:latin typeface="Arial" panose="020B0604020202020204" pitchFamily="34" charset="0"/>
                          <a:ea typeface="Times New Roman" panose="02020603050405020304" pitchFamily="18" charset="0"/>
                          <a:cs typeface="Times New Roman" panose="02020603050405020304" pitchFamily="18" charset="0"/>
                        </a:rPr>
                        <a:t>Lot II – Mixed system</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Peak milk yield (kg/day)</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7.8</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7.0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Total milk production (kg/lactation)</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1727 ± 165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1543 ± 170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Difference</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+184 kg</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CV%</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9.55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11.02</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Dreptunghi 6"/>
          <p:cNvSpPr/>
          <p:nvPr/>
        </p:nvSpPr>
        <p:spPr>
          <a:xfrm>
            <a:off x="16490884" y="18415784"/>
            <a:ext cx="13196713" cy="584775"/>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Table 2. Milk composition and total amount of useful components</a:t>
            </a:r>
            <a:endParaRPr lang="ro-RO" sz="3200" b="1" dirty="0">
              <a:latin typeface="Arial" panose="020B0604020202020204" pitchFamily="34" charset="0"/>
              <a:cs typeface="Arial" panose="020B0604020202020204" pitchFamily="34" charset="0"/>
            </a:endParaRPr>
          </a:p>
        </p:txBody>
      </p:sp>
      <p:graphicFrame>
        <p:nvGraphicFramePr>
          <p:cNvPr id="8" name="Tabel 7"/>
          <p:cNvGraphicFramePr>
            <a:graphicFrameLocks noGrp="1"/>
          </p:cNvGraphicFramePr>
          <p:nvPr>
            <p:extLst>
              <p:ext uri="{D42A27DB-BD31-4B8C-83A1-F6EECF244321}">
                <p14:modId xmlns:p14="http://schemas.microsoft.com/office/powerpoint/2010/main" val="1960061046"/>
              </p:ext>
            </p:extLst>
          </p:nvPr>
        </p:nvGraphicFramePr>
        <p:xfrm>
          <a:off x="16655143" y="19149664"/>
          <a:ext cx="13030200" cy="3225167"/>
        </p:xfrm>
        <a:graphic>
          <a:graphicData uri="http://schemas.openxmlformats.org/drawingml/2006/table">
            <a:tbl>
              <a:tblPr firstRow="1" firstCol="1" bandRow="1"/>
              <a:tblGrid>
                <a:gridCol w="5332039"/>
                <a:gridCol w="3713989"/>
                <a:gridCol w="3984172"/>
              </a:tblGrid>
              <a:tr h="1061595">
                <a:tc>
                  <a:txBody>
                    <a:bodyPr/>
                    <a:lstStyle/>
                    <a:p>
                      <a:pPr algn="ctr">
                        <a:lnSpc>
                          <a:spcPct val="107000"/>
                        </a:lnSpc>
                        <a:spcAft>
                          <a:spcPts val="0"/>
                        </a:spcAft>
                      </a:pPr>
                      <a:r>
                        <a:rPr lang="ro-RO" sz="3200" b="1" dirty="0">
                          <a:effectLst/>
                          <a:latin typeface="Arial" panose="020B0604020202020204" pitchFamily="34" charset="0"/>
                          <a:ea typeface="Times New Roman" panose="02020603050405020304" pitchFamily="18" charset="0"/>
                          <a:cs typeface="Times New Roman" panose="02020603050405020304" pitchFamily="18" charset="0"/>
                        </a:rPr>
                        <a:t>Indicator</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dirty="0">
                          <a:effectLst/>
                          <a:latin typeface="Arial" panose="020B0604020202020204" pitchFamily="34" charset="0"/>
                          <a:ea typeface="Times New Roman" panose="02020603050405020304" pitchFamily="18" charset="0"/>
                          <a:cs typeface="Times New Roman" panose="02020603050405020304" pitchFamily="18" charset="0"/>
                        </a:rPr>
                        <a:t>Lot I</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a:effectLst/>
                          <a:latin typeface="Arial" panose="020B0604020202020204" pitchFamily="34" charset="0"/>
                          <a:ea typeface="Times New Roman" panose="02020603050405020304" pitchFamily="18" charset="0"/>
                          <a:cs typeface="Times New Roman" panose="02020603050405020304" pitchFamily="18" charset="0"/>
                        </a:rPr>
                        <a:t>Lot II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Total fat (kg)</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128.3</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117.7</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Total protein (kg)</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77.7</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71.0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Fat (%)</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7.1–8.0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7.3–8.2</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dirty="0" err="1">
                          <a:effectLst/>
                          <a:latin typeface="Arial" panose="020B0604020202020204" pitchFamily="34" charset="0"/>
                          <a:ea typeface="Times New Roman" panose="02020603050405020304" pitchFamily="18" charset="0"/>
                          <a:cs typeface="Times New Roman" panose="02020603050405020304" pitchFamily="18" charset="0"/>
                        </a:rPr>
                        <a:t>Protein</a:t>
                      </a:r>
                      <a:r>
                        <a:rPr lang="ro-RO" sz="3200" dirty="0">
                          <a:effectLst/>
                          <a:latin typeface="Arial" panose="020B0604020202020204" pitchFamily="34" charset="0"/>
                          <a:ea typeface="Times New Roman" panose="02020603050405020304" pitchFamily="18" charset="0"/>
                          <a:cs typeface="Times New Roman" panose="02020603050405020304" pitchFamily="18" charset="0"/>
                        </a:rPr>
                        <a:t> (%)</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4.3–4.8</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4.4–4.9</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Dreptunghi 8"/>
          <p:cNvSpPr/>
          <p:nvPr/>
        </p:nvSpPr>
        <p:spPr>
          <a:xfrm>
            <a:off x="1665514" y="26569367"/>
            <a:ext cx="9538437" cy="1077218"/>
          </a:xfrm>
          <a:prstGeom prst="rect">
            <a:avLst/>
          </a:prstGeom>
        </p:spPr>
        <p:txBody>
          <a:bodyPr wrap="square">
            <a:spAutoFit/>
          </a:bodyPr>
          <a:lstStyle/>
          <a:p>
            <a:r>
              <a:rPr lang="en-US" sz="3200" b="1" dirty="0">
                <a:latin typeface="Arial" panose="020B0604020202020204" pitchFamily="34" charset="0"/>
                <a:cs typeface="Arial" panose="020B0604020202020204" pitchFamily="34" charset="0"/>
              </a:rPr>
              <a:t>Table 3. Nutritional indicators and efficiency parameters</a:t>
            </a:r>
            <a:endParaRPr lang="ro-RO" sz="3200" b="1" dirty="0">
              <a:latin typeface="Arial" panose="020B0604020202020204" pitchFamily="34" charset="0"/>
              <a:cs typeface="Arial" panose="020B0604020202020204" pitchFamily="34" charset="0"/>
            </a:endParaRPr>
          </a:p>
        </p:txBody>
      </p:sp>
      <p:sp>
        <p:nvSpPr>
          <p:cNvPr id="10" name="Dreptunghi 9"/>
          <p:cNvSpPr/>
          <p:nvPr/>
        </p:nvSpPr>
        <p:spPr>
          <a:xfrm>
            <a:off x="21885338" y="26298513"/>
            <a:ext cx="5822428" cy="584775"/>
          </a:xfrm>
          <a:prstGeom prst="rect">
            <a:avLst/>
          </a:prstGeom>
        </p:spPr>
        <p:txBody>
          <a:bodyPr wrap="none">
            <a:spAutoFit/>
          </a:bodyPr>
          <a:lstStyle/>
          <a:p>
            <a:r>
              <a:rPr lang="ro-RO" sz="3200" b="1" dirty="0">
                <a:latin typeface="Arial" panose="020B0604020202020204" pitchFamily="34" charset="0"/>
                <a:cs typeface="Arial" panose="020B0604020202020204" pitchFamily="34" charset="0"/>
              </a:rPr>
              <a:t>Table 4. Economic </a:t>
            </a:r>
            <a:r>
              <a:rPr lang="ro-RO" sz="3200" b="1" dirty="0" err="1">
                <a:latin typeface="Arial" panose="020B0604020202020204" pitchFamily="34" charset="0"/>
                <a:cs typeface="Arial" panose="020B0604020202020204" pitchFamily="34" charset="0"/>
              </a:rPr>
              <a:t>indicators</a:t>
            </a:r>
            <a:endParaRPr lang="ro-RO" sz="3200" b="1" dirty="0">
              <a:latin typeface="Arial" panose="020B0604020202020204" pitchFamily="34" charset="0"/>
              <a:cs typeface="Arial" panose="020B0604020202020204" pitchFamily="34" charset="0"/>
            </a:endParaRPr>
          </a:p>
        </p:txBody>
      </p:sp>
      <p:graphicFrame>
        <p:nvGraphicFramePr>
          <p:cNvPr id="11" name="Tabel 10"/>
          <p:cNvGraphicFramePr>
            <a:graphicFrameLocks noGrp="1"/>
          </p:cNvGraphicFramePr>
          <p:nvPr>
            <p:extLst>
              <p:ext uri="{D42A27DB-BD31-4B8C-83A1-F6EECF244321}">
                <p14:modId xmlns:p14="http://schemas.microsoft.com/office/powerpoint/2010/main" val="3957345746"/>
              </p:ext>
            </p:extLst>
          </p:nvPr>
        </p:nvGraphicFramePr>
        <p:xfrm>
          <a:off x="1795534" y="27867033"/>
          <a:ext cx="8993210" cy="3094863"/>
        </p:xfrm>
        <a:graphic>
          <a:graphicData uri="http://schemas.openxmlformats.org/drawingml/2006/table">
            <a:tbl>
              <a:tblPr firstRow="1" firstCol="1" bandRow="1"/>
              <a:tblGrid>
                <a:gridCol w="5279199"/>
                <a:gridCol w="2044617"/>
                <a:gridCol w="1669394"/>
              </a:tblGrid>
              <a:tr h="0">
                <a:tc>
                  <a:txBody>
                    <a:bodyPr/>
                    <a:lstStyle/>
                    <a:p>
                      <a:pPr algn="ctr">
                        <a:lnSpc>
                          <a:spcPct val="107000"/>
                        </a:lnSpc>
                        <a:spcAft>
                          <a:spcPts val="0"/>
                        </a:spcAft>
                      </a:pPr>
                      <a:r>
                        <a:rPr lang="ro-RO" sz="3200" b="1" dirty="0">
                          <a:effectLst/>
                          <a:latin typeface="Arial" panose="020B0604020202020204" pitchFamily="34" charset="0"/>
                          <a:ea typeface="Times New Roman" panose="02020603050405020304" pitchFamily="18" charset="0"/>
                          <a:cs typeface="Times New Roman" panose="02020603050405020304" pitchFamily="18" charset="0"/>
                        </a:rPr>
                        <a:t>Indicator</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a:effectLst/>
                          <a:latin typeface="Arial" panose="020B0604020202020204" pitchFamily="34" charset="0"/>
                          <a:ea typeface="Times New Roman" panose="02020603050405020304" pitchFamily="18" charset="0"/>
                          <a:cs typeface="Times New Roman" panose="02020603050405020304" pitchFamily="18" charset="0"/>
                        </a:rPr>
                        <a:t>Lot 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a:effectLst/>
                          <a:latin typeface="Arial" panose="020B0604020202020204" pitchFamily="34" charset="0"/>
                          <a:ea typeface="Times New Roman" panose="02020603050405020304" pitchFamily="18" charset="0"/>
                          <a:cs typeface="Times New Roman" panose="02020603050405020304" pitchFamily="18" charset="0"/>
                        </a:rPr>
                        <a:t>Lot II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Crude </a:t>
                      </a:r>
                      <a:r>
                        <a:rPr lang="ro-RO" sz="3200" dirty="0" err="1">
                          <a:effectLst/>
                          <a:latin typeface="Arial" panose="020B0604020202020204" pitchFamily="34" charset="0"/>
                          <a:ea typeface="Times New Roman" panose="02020603050405020304" pitchFamily="18" charset="0"/>
                          <a:cs typeface="Times New Roman" panose="02020603050405020304" pitchFamily="18" charset="0"/>
                        </a:rPr>
                        <a:t>protein</a:t>
                      </a:r>
                      <a:r>
                        <a:rPr lang="ro-RO" sz="3200" dirty="0">
                          <a:effectLst/>
                          <a:latin typeface="Arial" panose="020B0604020202020204" pitchFamily="34" charset="0"/>
                          <a:ea typeface="Times New Roman" panose="02020603050405020304" pitchFamily="18" charset="0"/>
                          <a:cs typeface="Times New Roman" panose="02020603050405020304" pitchFamily="18" charset="0"/>
                        </a:rPr>
                        <a:t> (CP, %)</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16.5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14.75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ro-RO" sz="3200" dirty="0" err="1">
                          <a:effectLst/>
                          <a:latin typeface="Arial" panose="020B0604020202020204" pitchFamily="34" charset="0"/>
                          <a:ea typeface="Times New Roman" panose="02020603050405020304" pitchFamily="18" charset="0"/>
                          <a:cs typeface="Times New Roman" panose="02020603050405020304" pitchFamily="18" charset="0"/>
                        </a:rPr>
                        <a:t>Metabolizable</a:t>
                      </a:r>
                      <a:r>
                        <a:rPr lang="ro-RO" sz="3200" dirty="0">
                          <a:effectLst/>
                          <a:latin typeface="Arial" panose="020B0604020202020204" pitchFamily="34" charset="0"/>
                          <a:ea typeface="Times New Roman" panose="02020603050405020304" pitchFamily="18" charset="0"/>
                          <a:cs typeface="Times New Roman" panose="02020603050405020304" pitchFamily="18" charset="0"/>
                        </a:rPr>
                        <a:t> </a:t>
                      </a:r>
                      <a:r>
                        <a:rPr lang="ro-RO" sz="3200" dirty="0" err="1">
                          <a:effectLst/>
                          <a:latin typeface="Arial" panose="020B0604020202020204" pitchFamily="34" charset="0"/>
                          <a:ea typeface="Times New Roman" panose="02020603050405020304" pitchFamily="18" charset="0"/>
                          <a:cs typeface="Times New Roman" panose="02020603050405020304" pitchFamily="18" charset="0"/>
                        </a:rPr>
                        <a:t>energy</a:t>
                      </a:r>
                      <a:r>
                        <a:rPr lang="ro-RO" sz="3200" dirty="0">
                          <a:effectLst/>
                          <a:latin typeface="Arial" panose="020B0604020202020204" pitchFamily="34" charset="0"/>
                          <a:ea typeface="Times New Roman" panose="02020603050405020304" pitchFamily="18" charset="0"/>
                          <a:cs typeface="Times New Roman" panose="02020603050405020304" pitchFamily="18" charset="0"/>
                        </a:rPr>
                        <a:t> (ME, MJ/kg DM)</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10.75</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9.75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Energy efficiency</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0.035</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0.042</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07000"/>
                        </a:lnSpc>
                        <a:spcAft>
                          <a:spcPts val="0"/>
                        </a:spcAft>
                      </a:pPr>
                      <a:r>
                        <a:rPr lang="ro-RO" sz="3200" dirty="0" err="1">
                          <a:effectLst/>
                          <a:latin typeface="Arial" panose="020B0604020202020204" pitchFamily="34" charset="0"/>
                          <a:ea typeface="Times New Roman" panose="02020603050405020304" pitchFamily="18" charset="0"/>
                          <a:cs typeface="Times New Roman" panose="02020603050405020304" pitchFamily="18" charset="0"/>
                        </a:rPr>
                        <a:t>Protein</a:t>
                      </a:r>
                      <a:r>
                        <a:rPr lang="ro-RO" sz="3200" dirty="0">
                          <a:effectLst/>
                          <a:latin typeface="Arial" panose="020B0604020202020204" pitchFamily="34" charset="0"/>
                          <a:ea typeface="Times New Roman" panose="02020603050405020304" pitchFamily="18" charset="0"/>
                          <a:cs typeface="Times New Roman" panose="02020603050405020304" pitchFamily="18" charset="0"/>
                        </a:rPr>
                        <a:t> </a:t>
                      </a:r>
                      <a:r>
                        <a:rPr lang="ro-RO" sz="3200" dirty="0" err="1">
                          <a:effectLst/>
                          <a:latin typeface="Arial" panose="020B0604020202020204" pitchFamily="34" charset="0"/>
                          <a:ea typeface="Times New Roman" panose="02020603050405020304" pitchFamily="18" charset="0"/>
                          <a:cs typeface="Times New Roman" panose="02020603050405020304" pitchFamily="18" charset="0"/>
                        </a:rPr>
                        <a:t>utilization</a:t>
                      </a:r>
                      <a:r>
                        <a:rPr lang="ro-RO" sz="3200" dirty="0">
                          <a:effectLst/>
                          <a:latin typeface="Arial" panose="020B0604020202020204" pitchFamily="34" charset="0"/>
                          <a:ea typeface="Times New Roman" panose="02020603050405020304" pitchFamily="18" charset="0"/>
                          <a:cs typeface="Times New Roman" panose="02020603050405020304" pitchFamily="18" charset="0"/>
                        </a:rPr>
                        <a:t> </a:t>
                      </a:r>
                      <a:r>
                        <a:rPr lang="ro-RO" sz="3200" dirty="0" err="1">
                          <a:effectLst/>
                          <a:latin typeface="Arial" panose="020B0604020202020204" pitchFamily="34" charset="0"/>
                          <a:ea typeface="Times New Roman" panose="02020603050405020304" pitchFamily="18" charset="0"/>
                          <a:cs typeface="Times New Roman" panose="02020603050405020304" pitchFamily="18" charset="0"/>
                        </a:rPr>
                        <a:t>efficiency</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0.103</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0.127</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3" name="Tabel 12"/>
          <p:cNvGraphicFramePr>
            <a:graphicFrameLocks noGrp="1"/>
          </p:cNvGraphicFramePr>
          <p:nvPr>
            <p:extLst>
              <p:ext uri="{D42A27DB-BD31-4B8C-83A1-F6EECF244321}">
                <p14:modId xmlns:p14="http://schemas.microsoft.com/office/powerpoint/2010/main" val="199629531"/>
              </p:ext>
            </p:extLst>
          </p:nvPr>
        </p:nvGraphicFramePr>
        <p:xfrm>
          <a:off x="19940418" y="27932988"/>
          <a:ext cx="9712268" cy="2163572"/>
        </p:xfrm>
        <a:graphic>
          <a:graphicData uri="http://schemas.openxmlformats.org/drawingml/2006/table">
            <a:tbl>
              <a:tblPr firstRow="1" firstCol="1" bandRow="1"/>
              <a:tblGrid>
                <a:gridCol w="4551991"/>
                <a:gridCol w="2547706"/>
                <a:gridCol w="2612571"/>
              </a:tblGrid>
              <a:tr h="540893">
                <a:tc>
                  <a:txBody>
                    <a:bodyPr/>
                    <a:lstStyle/>
                    <a:p>
                      <a:pPr algn="ctr">
                        <a:lnSpc>
                          <a:spcPct val="107000"/>
                        </a:lnSpc>
                        <a:spcAft>
                          <a:spcPts val="0"/>
                        </a:spcAft>
                      </a:pPr>
                      <a:r>
                        <a:rPr lang="ro-RO" sz="3200" b="1" dirty="0">
                          <a:effectLst/>
                          <a:latin typeface="Arial" panose="020B0604020202020204" pitchFamily="34" charset="0"/>
                          <a:ea typeface="Times New Roman" panose="02020603050405020304" pitchFamily="18" charset="0"/>
                          <a:cs typeface="Times New Roman" panose="02020603050405020304" pitchFamily="18" charset="0"/>
                        </a:rPr>
                        <a:t>Indicator</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a:effectLst/>
                          <a:latin typeface="Arial" panose="020B0604020202020204" pitchFamily="34" charset="0"/>
                          <a:ea typeface="Times New Roman" panose="02020603050405020304" pitchFamily="18" charset="0"/>
                          <a:cs typeface="Times New Roman" panose="02020603050405020304" pitchFamily="18" charset="0"/>
                        </a:rPr>
                        <a:t>Lot 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b="1">
                          <a:effectLst/>
                          <a:latin typeface="Arial" panose="020B0604020202020204" pitchFamily="34" charset="0"/>
                          <a:ea typeface="Times New Roman" panose="02020603050405020304" pitchFamily="18" charset="0"/>
                          <a:cs typeface="Times New Roman" panose="02020603050405020304" pitchFamily="18" charset="0"/>
                        </a:rPr>
                        <a:t>Lot II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Cost/kg </a:t>
                      </a:r>
                      <a:r>
                        <a:rPr lang="ro-RO" sz="3200" dirty="0" err="1">
                          <a:effectLst/>
                          <a:latin typeface="Arial" panose="020B0604020202020204" pitchFamily="34" charset="0"/>
                          <a:ea typeface="Times New Roman" panose="02020603050405020304" pitchFamily="18" charset="0"/>
                          <a:cs typeface="Times New Roman" panose="02020603050405020304" pitchFamily="18" charset="0"/>
                        </a:rPr>
                        <a:t>milk</a:t>
                      </a:r>
                      <a:r>
                        <a:rPr lang="ro-RO" sz="3200" dirty="0">
                          <a:effectLst/>
                          <a:latin typeface="Arial" panose="020B0604020202020204" pitchFamily="34" charset="0"/>
                          <a:ea typeface="Times New Roman" panose="02020603050405020304" pitchFamily="18" charset="0"/>
                          <a:cs typeface="Times New Roman" panose="02020603050405020304" pitchFamily="18" charset="0"/>
                        </a:rPr>
                        <a:t> (lei)</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2.16</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1.30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Gross revenue (lei)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13,816</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12,344</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0893">
                <a:tc>
                  <a:txBody>
                    <a:bodyPr/>
                    <a:lstStyle/>
                    <a:p>
                      <a:pP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Gross margin (lei)</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a:effectLst/>
                          <a:latin typeface="Arial" panose="020B0604020202020204" pitchFamily="34" charset="0"/>
                          <a:ea typeface="Times New Roman" panose="02020603050405020304" pitchFamily="18" charset="0"/>
                          <a:cs typeface="Times New Roman" panose="02020603050405020304" pitchFamily="18" charset="0"/>
                        </a:rPr>
                        <a:t>10,090</a:t>
                      </a:r>
                      <a:endParaRPr lang="ro-RO"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ro-RO" sz="3200" dirty="0">
                          <a:effectLst/>
                          <a:latin typeface="Arial" panose="020B0604020202020204" pitchFamily="34" charset="0"/>
                          <a:ea typeface="Times New Roman" panose="02020603050405020304" pitchFamily="18" charset="0"/>
                          <a:cs typeface="Times New Roman" panose="02020603050405020304" pitchFamily="18" charset="0"/>
                        </a:rPr>
                        <a:t>10,332</a:t>
                      </a:r>
                      <a:endParaRPr lang="ro-RO"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8" name="Tabel 27"/>
          <p:cNvGraphicFramePr>
            <a:graphicFrameLocks noGrp="1"/>
          </p:cNvGraphicFramePr>
          <p:nvPr>
            <p:extLst>
              <p:ext uri="{D42A27DB-BD31-4B8C-83A1-F6EECF244321}">
                <p14:modId xmlns:p14="http://schemas.microsoft.com/office/powerpoint/2010/main" val="180935317"/>
              </p:ext>
            </p:extLst>
          </p:nvPr>
        </p:nvGraphicFramePr>
        <p:xfrm>
          <a:off x="1665514" y="22459227"/>
          <a:ext cx="28019829" cy="4083915"/>
        </p:xfrm>
        <a:graphic>
          <a:graphicData uri="http://schemas.openxmlformats.org/drawingml/2006/table">
            <a:tbl>
              <a:tblPr firstRow="1" bandRow="1">
                <a:tableStyleId>{5C22544A-7EE6-4342-B048-85BDC9FD1C3A}</a:tableStyleId>
              </a:tblPr>
              <a:tblGrid>
                <a:gridCol w="8703573"/>
                <a:gridCol w="9539388"/>
                <a:gridCol w="9776868"/>
              </a:tblGrid>
              <a:tr h="4083915">
                <a:tc>
                  <a:txBody>
                    <a:bodyPr/>
                    <a:lstStyle/>
                    <a:p>
                      <a:pPr marL="0" marR="0" lvl="0" indent="0" algn="just" defTabSz="3239902" rtl="0" eaLnBrk="1" fontAlgn="auto" latinLnBrk="0" hangingPunct="1">
                        <a:lnSpc>
                          <a:spcPct val="100000"/>
                        </a:lnSpc>
                        <a:spcBef>
                          <a:spcPts val="0"/>
                        </a:spcBef>
                        <a:spcAft>
                          <a:spcPts val="0"/>
                        </a:spcAft>
                        <a:buClrTx/>
                        <a:buSzTx/>
                        <a:buFontTx/>
                        <a:buNone/>
                        <a:tabLst/>
                        <a:defRPr/>
                      </a:pPr>
                      <a:r>
                        <a:rPr lang="en-US" sz="3200" b="0" dirty="0" smtClean="0">
                          <a:solidFill>
                            <a:schemeClr val="tx1"/>
                          </a:solidFill>
                          <a:latin typeface="Arial" panose="020B0604020202020204" pitchFamily="34" charset="0"/>
                          <a:cs typeface="Arial" panose="020B0604020202020204" pitchFamily="34" charset="0"/>
                        </a:rPr>
                        <a:t>The difference of 184 kg/lactation was statistically highly significant (t ≈ 3.48; p ≈ 0.0012), confirming the influence of the dietary energy and protein level on productive performance. Fat and protein contents showed a typical buffalo lactation pattern: a decrease during peak lactation followed by a progressive increase in the final stage of </a:t>
                      </a:r>
                      <a:r>
                        <a:rPr lang="en-US" sz="3200" b="0" dirty="0" smtClean="0">
                          <a:solidFill>
                            <a:schemeClr val="tx1"/>
                          </a:solidFill>
                          <a:latin typeface="Arial" panose="020B0604020202020204" pitchFamily="34" charset="0"/>
                          <a:cs typeface="Arial" panose="020B0604020202020204" pitchFamily="34" charset="0"/>
                        </a:rPr>
                        <a:t>lactation</a:t>
                      </a:r>
                      <a:r>
                        <a:rPr lang="ro-RO" sz="3200" b="0" dirty="0" smtClean="0">
                          <a:solidFill>
                            <a:schemeClr val="tx1"/>
                          </a:solidFill>
                          <a:latin typeface="Arial" panose="020B0604020202020204" pitchFamily="34" charset="0"/>
                          <a:cs typeface="Arial" panose="020B0604020202020204" pitchFamily="34" charset="0"/>
                        </a:rPr>
                        <a:t>. </a:t>
                      </a:r>
                      <a:r>
                        <a:rPr lang="ro-RO" sz="3200" b="0" dirty="0" smtClean="0">
                          <a:latin typeface="Arial" panose="020B0604020202020204" pitchFamily="34" charset="0"/>
                          <a:cs typeface="Arial" panose="020B0604020202020204" pitchFamily="34" charset="0"/>
                        </a:rPr>
                        <a:t>. </a:t>
                      </a:r>
                      <a:endParaRPr lang="ro-RO" sz="3200" b="0" dirty="0">
                        <a:latin typeface="Arial" panose="020B0604020202020204" pitchFamily="34" charset="0"/>
                        <a:cs typeface="Arial" panose="020B0604020202020204" pitchFamily="34" charset="0"/>
                      </a:endParaRPr>
                    </a:p>
                  </a:txBody>
                  <a:tcPr>
                    <a:noFill/>
                  </a:tcPr>
                </a:tc>
                <a:tc>
                  <a:txBody>
                    <a:bodyPr/>
                    <a:lstStyle/>
                    <a:p>
                      <a:endParaRPr lang="ro-RO" sz="3200" b="0" dirty="0">
                        <a:solidFill>
                          <a:schemeClr val="tx1"/>
                        </a:solidFill>
                        <a:latin typeface="Arial" panose="020B0604020202020204" pitchFamily="34" charset="0"/>
                        <a:cs typeface="Arial" panose="020B0604020202020204" pitchFamily="34" charset="0"/>
                      </a:endParaRPr>
                    </a:p>
                  </a:txBody>
                  <a:tcPr>
                    <a:noFill/>
                  </a:tcPr>
                </a:tc>
                <a:tc>
                  <a:txBody>
                    <a:bodyPr/>
                    <a:lstStyle/>
                    <a:p>
                      <a:pPr marL="0" marR="0" lvl="0" indent="0" algn="just" defTabSz="3239902" rtl="0" eaLnBrk="1" fontAlgn="auto" latinLnBrk="0" hangingPunct="1">
                        <a:lnSpc>
                          <a:spcPct val="100000"/>
                        </a:lnSpc>
                        <a:spcBef>
                          <a:spcPts val="0"/>
                        </a:spcBef>
                        <a:spcAft>
                          <a:spcPts val="0"/>
                        </a:spcAft>
                        <a:buClrTx/>
                        <a:buSzTx/>
                        <a:buFontTx/>
                        <a:buNone/>
                        <a:tabLst/>
                        <a:defRPr/>
                      </a:pPr>
                      <a:r>
                        <a:rPr lang="en-US" sz="3200" b="0" dirty="0" smtClean="0">
                          <a:solidFill>
                            <a:schemeClr val="tx1"/>
                          </a:solidFill>
                          <a:latin typeface="Arial" panose="020B0604020202020204" pitchFamily="34" charset="0"/>
                          <a:cs typeface="Arial" panose="020B0604020202020204" pitchFamily="34" charset="0"/>
                        </a:rPr>
                        <a:t>The mixed system recorded slightly higher percentage values; however, the intensive system ensured higher total amounts of fat and protein due to the greater milk production. Nutritional differences between systems (CP +1.75%; ME +1 MJ/kg DM in permanent housing) directly influenced total milk production and lactation persistency.</a:t>
                      </a:r>
                      <a:endParaRPr lang="ro-RO" sz="3200" b="0" dirty="0" smtClean="0">
                        <a:latin typeface="Arial" panose="020B0604020202020204" pitchFamily="34" charset="0"/>
                        <a:cs typeface="Arial" panose="020B0604020202020204" pitchFamily="34" charset="0"/>
                      </a:endParaRPr>
                    </a:p>
                  </a:txBody>
                  <a:tcPr>
                    <a:noFill/>
                  </a:tcPr>
                </a:tc>
              </a:tr>
            </a:tbl>
          </a:graphicData>
        </a:graphic>
      </p:graphicFrame>
      <p:sp>
        <p:nvSpPr>
          <p:cNvPr id="29" name="TextBox 22"/>
          <p:cNvSpPr txBox="1"/>
          <p:nvPr/>
        </p:nvSpPr>
        <p:spPr>
          <a:xfrm>
            <a:off x="1665514" y="35151531"/>
            <a:ext cx="28049718" cy="1569660"/>
          </a:xfrm>
          <a:prstGeom prst="rect">
            <a:avLst/>
          </a:prstGeom>
          <a:noFill/>
        </p:spPr>
        <p:txBody>
          <a:bodyPr wrap="square" rtlCol="0">
            <a:spAutoFit/>
          </a:bodyPr>
          <a:lstStyle/>
          <a:p>
            <a:pPr algn="just"/>
            <a:r>
              <a:rPr lang="en-US" sz="3200" dirty="0">
                <a:latin typeface="Arial" charset="0"/>
                <a:ea typeface="Arial" charset="0"/>
                <a:cs typeface="Arial" charset="0"/>
              </a:rPr>
              <a:t>Although the intensive system generated higher milk production, the mixed system recorded a lower cost per kilogram of milk and a slightly higher gross margin. The results highlight two distinct strategies: permanent housing maximizes total milk production, while the mixed system optimizes economic efficiency and nutrient conversion</a:t>
            </a:r>
            <a:r>
              <a:rPr lang="en-US" sz="3200" dirty="0" smtClean="0">
                <a:latin typeface="Arial" charset="0"/>
                <a:ea typeface="Arial" charset="0"/>
                <a:cs typeface="Arial" charset="0"/>
              </a:rPr>
              <a:t>.</a:t>
            </a:r>
            <a:endParaRPr lang="ro-RO" sz="3200" dirty="0" smtClean="0">
              <a:latin typeface="Arial" charset="0"/>
              <a:ea typeface="Arial" charset="0"/>
              <a:cs typeface="Arial" charset="0"/>
            </a:endParaRPr>
          </a:p>
        </p:txBody>
      </p:sp>
      <p:pic>
        <p:nvPicPr>
          <p:cNvPr id="5" name="Imagine 4"/>
          <p:cNvPicPr>
            <a:picLocks noChangeAspect="1"/>
          </p:cNvPicPr>
          <p:nvPr/>
        </p:nvPicPr>
        <p:blipFill>
          <a:blip r:embed="rId6"/>
          <a:stretch>
            <a:fillRect/>
          </a:stretch>
        </p:blipFill>
        <p:spPr>
          <a:xfrm>
            <a:off x="1739754" y="31222885"/>
            <a:ext cx="7730818" cy="3962283"/>
          </a:xfrm>
          <a:prstGeom prst="rect">
            <a:avLst/>
          </a:prstGeom>
        </p:spPr>
      </p:pic>
      <p:pic>
        <p:nvPicPr>
          <p:cNvPr id="14" name="Imagine 13"/>
          <p:cNvPicPr>
            <a:picLocks noChangeAspect="1"/>
          </p:cNvPicPr>
          <p:nvPr/>
        </p:nvPicPr>
        <p:blipFill>
          <a:blip r:embed="rId7"/>
          <a:stretch>
            <a:fillRect/>
          </a:stretch>
        </p:blipFill>
        <p:spPr>
          <a:xfrm>
            <a:off x="21187071" y="30353000"/>
            <a:ext cx="7084166" cy="4389500"/>
          </a:xfrm>
          <a:prstGeom prst="rect">
            <a:avLst/>
          </a:prstGeom>
        </p:spPr>
      </p:pic>
    </p:spTree>
    <p:extLst>
      <p:ext uri="{BB962C8B-B14F-4D97-AF65-F5344CB8AC3E}">
        <p14:creationId xmlns:p14="http://schemas.microsoft.com/office/powerpoint/2010/main" val="22605471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1466</TotalTime>
  <Words>1436</Words>
  <Application>Microsoft Office PowerPoint</Application>
  <PresentationFormat>Particularizare</PresentationFormat>
  <Paragraphs>165</Paragraphs>
  <Slides>2</Slides>
  <Notes>0</Notes>
  <HiddenSlides>0</HiddenSlides>
  <MMClips>0</MMClips>
  <ScaleCrop>false</ScaleCrop>
  <HeadingPairs>
    <vt:vector size="6" baseType="variant">
      <vt:variant>
        <vt:lpstr>Fonturi utilizate</vt:lpstr>
      </vt:variant>
      <vt:variant>
        <vt:i4>5</vt:i4>
      </vt:variant>
      <vt:variant>
        <vt:lpstr>Temă</vt:lpstr>
      </vt:variant>
      <vt:variant>
        <vt:i4>1</vt:i4>
      </vt:variant>
      <vt:variant>
        <vt:lpstr>Titluri diapozitive</vt:lpstr>
      </vt:variant>
      <vt:variant>
        <vt:i4>2</vt:i4>
      </vt:variant>
    </vt:vector>
  </HeadingPairs>
  <TitlesOfParts>
    <vt:vector size="8" baseType="lpstr">
      <vt:lpstr>Arial</vt:lpstr>
      <vt:lpstr>Arial Black</vt:lpstr>
      <vt:lpstr>Calibri</vt:lpstr>
      <vt:lpstr>Calibri Light</vt:lpstr>
      <vt:lpstr>Times New Roman</vt:lpstr>
      <vt:lpstr>Office Theme</vt:lpstr>
      <vt:lpstr>Prezentare PowerPoint</vt:lpstr>
      <vt:lpstr>Prezentare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l2</cp:lastModifiedBy>
  <cp:revision>200</cp:revision>
  <cp:lastPrinted>2020-03-30T08:43:16Z</cp:lastPrinted>
  <dcterms:created xsi:type="dcterms:W3CDTF">2015-08-26T05:25:30Z</dcterms:created>
  <dcterms:modified xsi:type="dcterms:W3CDTF">2026-05-14T06:58:48Z</dcterms:modified>
</cp:coreProperties>
</file>